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8"/>
  </p:notesMasterIdLst>
  <p:sldIdLst>
    <p:sldId id="256" r:id="rId2"/>
    <p:sldId id="262" r:id="rId3"/>
    <p:sldId id="257" r:id="rId4"/>
    <p:sldId id="348" r:id="rId5"/>
    <p:sldId id="321" r:id="rId6"/>
    <p:sldId id="336" r:id="rId7"/>
    <p:sldId id="349" r:id="rId8"/>
    <p:sldId id="322" r:id="rId9"/>
    <p:sldId id="337" r:id="rId10"/>
    <p:sldId id="350" r:id="rId11"/>
    <p:sldId id="306" r:id="rId12"/>
    <p:sldId id="338" r:id="rId13"/>
    <p:sldId id="351" r:id="rId14"/>
    <p:sldId id="339" r:id="rId15"/>
    <p:sldId id="352" r:id="rId16"/>
    <p:sldId id="329" r:id="rId17"/>
    <p:sldId id="340" r:id="rId18"/>
    <p:sldId id="341" r:id="rId19"/>
    <p:sldId id="342" r:id="rId20"/>
    <p:sldId id="343" r:id="rId21"/>
    <p:sldId id="344" r:id="rId22"/>
    <p:sldId id="347" r:id="rId23"/>
    <p:sldId id="280" r:id="rId24"/>
    <p:sldId id="284" r:id="rId25"/>
    <p:sldId id="282" r:id="rId26"/>
    <p:sldId id="286" r:id="rId27"/>
  </p:sldIdLst>
  <p:sldSz cx="9144000" cy="6858000" type="screen4x3"/>
  <p:notesSz cx="6858000" cy="9144000"/>
  <p:embeddedFontLst>
    <p:embeddedFont>
      <p:font typeface="맑은 고딕" panose="020B0503020000020004" pitchFamily="50" charset="-127"/>
      <p:regular r:id="rId29"/>
      <p:bold r:id="rId30"/>
    </p:embeddedFont>
    <p:embeddedFont>
      <p:font typeface="HY중고딕" panose="02030600000101010101" pitchFamily="18" charset="-127"/>
      <p:regular r:id="rId31"/>
    </p:embeddedFont>
    <p:embeddedFont>
      <p:font typeface="Franklin Gothic Medium" panose="020B0603020102020204" pitchFamily="34" charset="0"/>
      <p:regular r:id="rId32"/>
      <p:italic r:id="rId33"/>
    </p:embeddedFont>
    <p:embeddedFont>
      <p:font typeface="HY강M" panose="02030600000101010101" pitchFamily="18" charset="-127"/>
      <p:regular r:id="rId34"/>
    </p:embeddedFont>
    <p:embeddedFont>
      <p:font typeface="HY강B" panose="02030600000101010101" pitchFamily="18" charset="-127"/>
      <p:regular r:id="rId35"/>
    </p:embeddedFont>
    <p:embeddedFont>
      <p:font typeface="HY견고딕" panose="02030600000101010101" pitchFamily="18" charset="-127"/>
      <p:regular r:id="rId36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">
          <p15:clr>
            <a:srgbClr val="A4A3A4"/>
          </p15:clr>
        </p15:guide>
        <p15:guide id="2" orient="horz" pos="1434">
          <p15:clr>
            <a:srgbClr val="A4A3A4"/>
          </p15:clr>
        </p15:guide>
        <p15:guide id="3" pos="793">
          <p15:clr>
            <a:srgbClr val="A4A3A4"/>
          </p15:clr>
        </p15:guide>
        <p15:guide id="4" pos="5329">
          <p15:clr>
            <a:srgbClr val="A4A3A4"/>
          </p15:clr>
        </p15:guide>
        <p15:guide id="5" pos="635">
          <p15:clr>
            <a:srgbClr val="A4A3A4"/>
          </p15:clr>
        </p15:guide>
        <p15:guide id="6" pos="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17375E"/>
    <a:srgbClr val="0070C0"/>
    <a:srgbClr val="009900"/>
    <a:srgbClr val="0000FF"/>
    <a:srgbClr val="FF99CC"/>
    <a:srgbClr val="CCFF99"/>
    <a:srgbClr val="FF9966"/>
    <a:srgbClr val="FF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보통 스타일 3 - 강조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밝은 스타일 3 - 강조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테마 스타일 1 - 강조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테마 스타일 1 - 강조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보통 스타일 1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22" autoAdjust="0"/>
    <p:restoredTop sz="99852" autoAdjust="0"/>
  </p:normalViewPr>
  <p:slideViewPr>
    <p:cSldViewPr>
      <p:cViewPr varScale="1">
        <p:scale>
          <a:sx n="64" d="100"/>
          <a:sy n="64" d="100"/>
        </p:scale>
        <p:origin x="564" y="60"/>
      </p:cViewPr>
      <p:guideLst>
        <p:guide orient="horz" pos="391"/>
        <p:guide orient="horz" pos="1434"/>
        <p:guide pos="793"/>
        <p:guide pos="5329"/>
        <p:guide pos="635"/>
        <p:guide pos="49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5.fntdata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4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2.fntdata"/><Relationship Id="rId35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3E757-9739-4ABC-AC64-0520BF71508C}" type="datetimeFigureOut">
              <a:rPr lang="ko-KR" altLang="en-US" smtClean="0"/>
              <a:t>2018-05-08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73277-8C0C-4384-A7E4-952D6B5AED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8692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제목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5442892" cy="608087"/>
          </a:xfrm>
        </p:spPr>
        <p:txBody>
          <a:bodyPr>
            <a:normAutofit/>
          </a:bodyPr>
          <a:lstStyle>
            <a:lvl1pPr algn="l">
              <a:defRPr sz="2800" b="0">
                <a:solidFill>
                  <a:schemeClr val="tx1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en-US" altLang="ko-KR" dirty="0" smtClean="0"/>
              <a:t>01 Master Title</a:t>
            </a:r>
            <a:endParaRPr lang="ko-KR" altLang="en-US" dirty="0"/>
          </a:p>
        </p:txBody>
      </p:sp>
      <p:sp>
        <p:nvSpPr>
          <p:cNvPr id="23" name="슬라이드 번호 개체 틀 5"/>
          <p:cNvSpPr txBox="1">
            <a:spLocks/>
          </p:cNvSpPr>
          <p:nvPr userDrawn="1"/>
        </p:nvSpPr>
        <p:spPr>
          <a:xfrm>
            <a:off x="6830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3576E81-A56B-480E-A20F-D61CC2AD3A2E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25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7092280" y="146398"/>
            <a:ext cx="1872208" cy="258266"/>
          </a:xfrm>
        </p:spPr>
        <p:txBody>
          <a:bodyPr anchor="b">
            <a:noAutofit/>
          </a:bodyPr>
          <a:lstStyle>
            <a:lvl1pPr marL="0" indent="0" algn="r">
              <a:buNone/>
              <a:defRPr sz="1300" baseline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중고딕" pitchFamily="18" charset="-127"/>
                <a:ea typeface="HY중고딕" pitchFamily="18" charset="-127"/>
              </a:defRPr>
            </a:lvl2pPr>
            <a:lvl3pPr>
              <a:defRPr sz="2000">
                <a:latin typeface="HY중고딕" pitchFamily="18" charset="-127"/>
                <a:ea typeface="HY중고딕" pitchFamily="18" charset="-127"/>
              </a:defRPr>
            </a:lvl3pPr>
            <a:lvl4pPr>
              <a:defRPr sz="2000">
                <a:latin typeface="HY중고딕" pitchFamily="18" charset="-127"/>
                <a:ea typeface="HY중고딕" pitchFamily="18" charset="-127"/>
              </a:defRPr>
            </a:lvl4pPr>
            <a:lvl5pPr>
              <a:defRPr sz="2000">
                <a:latin typeface="HY중고딕" pitchFamily="18" charset="-127"/>
                <a:ea typeface="HY중고딕" pitchFamily="18" charset="-127"/>
              </a:defRPr>
            </a:lvl5pPr>
          </a:lstStyle>
          <a:p>
            <a:pPr lvl="0"/>
            <a:r>
              <a:rPr lang="en-US" altLang="ko-KR" dirty="0" smtClean="0"/>
              <a:t>1 My Everyday Life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0378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00_work\디자인 메뉴얼\UI_국어\00_UI_국어psd\b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817" y="-6400"/>
            <a:ext cx="9213329" cy="6891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932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5" name="Picture 3" descr="C:\Users\VS\Desktop\Untitled-3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5990"/>
            <a:ext cx="648072" cy="51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제목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5442892" cy="608087"/>
          </a:xfrm>
        </p:spPr>
        <p:txBody>
          <a:bodyPr>
            <a:normAutofit/>
          </a:bodyPr>
          <a:lstStyle>
            <a:lvl1pPr algn="l">
              <a:defRPr sz="2800" b="0">
                <a:solidFill>
                  <a:schemeClr val="tx1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en-US" altLang="ko-KR" dirty="0" smtClean="0"/>
              <a:t>01 Master Title</a:t>
            </a:r>
            <a:endParaRPr lang="ko-KR" altLang="en-US" dirty="0"/>
          </a:p>
        </p:txBody>
      </p:sp>
      <p:sp>
        <p:nvSpPr>
          <p:cNvPr id="14" name="모서리가 둥근 직사각형 13"/>
          <p:cNvSpPr/>
          <p:nvPr userDrawn="1"/>
        </p:nvSpPr>
        <p:spPr>
          <a:xfrm>
            <a:off x="107504" y="666750"/>
            <a:ext cx="8928992" cy="6090715"/>
          </a:xfrm>
          <a:prstGeom prst="roundRect">
            <a:avLst>
              <a:gd name="adj" fmla="val 2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슬라이드 번호 개체 틀 5"/>
          <p:cNvSpPr txBox="1">
            <a:spLocks/>
          </p:cNvSpPr>
          <p:nvPr userDrawn="1"/>
        </p:nvSpPr>
        <p:spPr>
          <a:xfrm>
            <a:off x="6830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3576E81-A56B-480E-A20F-D61CC2AD3A2E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17" name="텍스트 개체 틀 8"/>
          <p:cNvSpPr>
            <a:spLocks noGrp="1"/>
          </p:cNvSpPr>
          <p:nvPr>
            <p:ph type="body" sz="quarter" idx="10" hasCustomPrompt="1"/>
          </p:nvPr>
        </p:nvSpPr>
        <p:spPr>
          <a:xfrm>
            <a:off x="660276" y="892622"/>
            <a:ext cx="7363148" cy="52015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ko-KR" altLang="en-US" sz="2800" b="0" baseline="0" dirty="0">
                <a:solidFill>
                  <a:schemeClr val="tx1"/>
                </a:solidFill>
                <a:effectLst/>
                <a:latin typeface="+mn-ea"/>
                <a:cs typeface="+mj-cs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altLang="ko-KR" dirty="0" smtClean="0"/>
              <a:t>TEXT STYLE EDIT</a:t>
            </a:r>
            <a:endParaRPr lang="ko-KR" altLang="en-US" dirty="0"/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6444208" y="146398"/>
            <a:ext cx="1907146" cy="330274"/>
          </a:xfrm>
        </p:spPr>
        <p:txBody>
          <a:bodyPr anchor="b">
            <a:noAutofit/>
          </a:bodyPr>
          <a:lstStyle>
            <a:lvl1pPr marL="0" indent="0" algn="r">
              <a:buNone/>
              <a:defRPr sz="1300" baseline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중고딕" pitchFamily="18" charset="-127"/>
                <a:ea typeface="HY중고딕" pitchFamily="18" charset="-127"/>
              </a:defRPr>
            </a:lvl2pPr>
            <a:lvl3pPr>
              <a:defRPr sz="2000">
                <a:latin typeface="HY중고딕" pitchFamily="18" charset="-127"/>
                <a:ea typeface="HY중고딕" pitchFamily="18" charset="-127"/>
              </a:defRPr>
            </a:lvl3pPr>
            <a:lvl4pPr>
              <a:defRPr sz="2000">
                <a:latin typeface="HY중고딕" pitchFamily="18" charset="-127"/>
                <a:ea typeface="HY중고딕" pitchFamily="18" charset="-127"/>
              </a:defRPr>
            </a:lvl4pPr>
            <a:lvl5pPr>
              <a:defRPr sz="2000">
                <a:latin typeface="HY중고딕" pitchFamily="18" charset="-127"/>
                <a:ea typeface="HY중고딕" pitchFamily="18" charset="-127"/>
              </a:defRPr>
            </a:lvl5pPr>
          </a:lstStyle>
          <a:p>
            <a:pPr lvl="0"/>
            <a:r>
              <a:rPr lang="en-US" altLang="ko-KR" dirty="0" smtClean="0"/>
              <a:t>1 My Everyday Life</a:t>
            </a:r>
            <a:endParaRPr lang="ko-KR" altLang="en-US" dirty="0"/>
          </a:p>
        </p:txBody>
      </p:sp>
      <p:sp>
        <p:nvSpPr>
          <p:cNvPr id="12" name="모서리가 둥근 직사각형 11"/>
          <p:cNvSpPr/>
          <p:nvPr userDrawn="1"/>
        </p:nvSpPr>
        <p:spPr>
          <a:xfrm>
            <a:off x="179511" y="742951"/>
            <a:ext cx="8783514" cy="5905500"/>
          </a:xfrm>
          <a:prstGeom prst="roundRect">
            <a:avLst>
              <a:gd name="adj" fmla="val 1954"/>
            </a:avLst>
          </a:prstGeom>
          <a:noFill/>
          <a:ln>
            <a:solidFill>
              <a:schemeClr val="bg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856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663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38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1E7B8-11DE-41B3-AD88-1B5ED4077A8D}" type="datetimeFigureOut">
              <a:rPr lang="ko-KR" altLang="en-US" smtClean="0"/>
              <a:pPr/>
              <a:t>2018-05-08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A9A52-06C3-4ADD-8B4D-9568882326B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2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7" r:id="rId2"/>
    <p:sldLayoutId id="2147483649" r:id="rId3"/>
    <p:sldLayoutId id="2147483655" r:id="rId4"/>
    <p:sldLayoutId id="2147483656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" name="그룹 198"/>
          <p:cNvGrpSpPr/>
          <p:nvPr/>
        </p:nvGrpSpPr>
        <p:grpSpPr>
          <a:xfrm rot="19910012">
            <a:off x="4309324" y="757556"/>
            <a:ext cx="4629349" cy="4950224"/>
            <a:chOff x="3198010" y="764704"/>
            <a:chExt cx="5894354" cy="6036984"/>
          </a:xfrm>
        </p:grpSpPr>
        <p:grpSp>
          <p:nvGrpSpPr>
            <p:cNvPr id="48" name="그룹 47"/>
            <p:cNvGrpSpPr/>
            <p:nvPr/>
          </p:nvGrpSpPr>
          <p:grpSpPr>
            <a:xfrm>
              <a:off x="5436096" y="764704"/>
              <a:ext cx="1302991" cy="2868632"/>
              <a:chOff x="6300192" y="768600"/>
              <a:chExt cx="1634480" cy="3380479"/>
            </a:xfrm>
          </p:grpSpPr>
          <p:grpSp>
            <p:nvGrpSpPr>
              <p:cNvPr id="49" name="그룹 48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60" name="이등변 삼각형 59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1" name="이등변 삼각형 60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2" name="이등변 삼각형 61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50" name="그룹 49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58" name="타원 57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9" name="타원 58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51" name="그룹 50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56" name="순서도: 지연 55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7" name="순서도: 지연 56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52" name="그룹 51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53" name="타원 52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4" name="타원 53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5" name="타원 54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24" name="그룹 123"/>
            <p:cNvGrpSpPr/>
            <p:nvPr/>
          </p:nvGrpSpPr>
          <p:grpSpPr>
            <a:xfrm rot="10800000">
              <a:off x="5508105" y="3933056"/>
              <a:ext cx="1302991" cy="2868632"/>
              <a:chOff x="6300192" y="768600"/>
              <a:chExt cx="1634480" cy="3380479"/>
            </a:xfrm>
          </p:grpSpPr>
          <p:grpSp>
            <p:nvGrpSpPr>
              <p:cNvPr id="125" name="그룹 12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36" name="이등변 삼각형 13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37" name="이등변 삼각형 13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38" name="이등변 삼각형 13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26" name="그룹 12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34" name="타원 13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5" name="타원 13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27" name="그룹 12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32" name="순서도: 지연 13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3" name="순서도: 지연 13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28" name="그룹 12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29" name="타원 12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0" name="타원 12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1" name="타원 13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39" name="그룹 138"/>
            <p:cNvGrpSpPr/>
            <p:nvPr/>
          </p:nvGrpSpPr>
          <p:grpSpPr>
            <a:xfrm rot="14527420">
              <a:off x="3980830" y="3207918"/>
              <a:ext cx="1302991" cy="2868632"/>
              <a:chOff x="6300192" y="768600"/>
              <a:chExt cx="1634480" cy="3380479"/>
            </a:xfrm>
          </p:grpSpPr>
          <p:grpSp>
            <p:nvGrpSpPr>
              <p:cNvPr id="140" name="그룹 139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51" name="이등변 삼각형 150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52" name="이등변 삼각형 151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53" name="이등변 삼각형 152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41" name="그룹 140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49" name="타원 148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50" name="타원 149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42" name="그룹 141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47" name="순서도: 지연 146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8" name="순서도: 지연 147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43" name="그룹 142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44" name="타원 143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5" name="타원 144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6" name="타원 145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54" name="그룹 153"/>
            <p:cNvGrpSpPr/>
            <p:nvPr/>
          </p:nvGrpSpPr>
          <p:grpSpPr>
            <a:xfrm rot="18307766">
              <a:off x="4028294" y="1500609"/>
              <a:ext cx="1302991" cy="2868632"/>
              <a:chOff x="6300192" y="768600"/>
              <a:chExt cx="1634480" cy="3380479"/>
            </a:xfrm>
          </p:grpSpPr>
          <p:grpSp>
            <p:nvGrpSpPr>
              <p:cNvPr id="155" name="그룹 15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66" name="이등변 삼각형 16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67" name="이등변 삼각형 16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68" name="이등변 삼각형 16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56" name="그룹 15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64" name="타원 16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5" name="타원 16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57" name="그룹 15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62" name="순서도: 지연 16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3" name="순서도: 지연 16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58" name="그룹 15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59" name="타원 15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0" name="타원 15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1" name="타원 16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69" name="그룹 168"/>
            <p:cNvGrpSpPr/>
            <p:nvPr/>
          </p:nvGrpSpPr>
          <p:grpSpPr>
            <a:xfrm rot="3420074">
              <a:off x="6909980" y="1459215"/>
              <a:ext cx="1302991" cy="2868632"/>
              <a:chOff x="6300192" y="768600"/>
              <a:chExt cx="1634480" cy="3380479"/>
            </a:xfrm>
          </p:grpSpPr>
          <p:grpSp>
            <p:nvGrpSpPr>
              <p:cNvPr id="170" name="그룹 169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81" name="이등변 삼각형 180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2" name="이등변 삼각형 181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3" name="이등변 삼각형 182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71" name="그룹 170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79" name="타원 178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80" name="타원 179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72" name="그룹 171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77" name="순서도: 지연 176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8" name="순서도: 지연 177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73" name="그룹 172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74" name="타원 173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5" name="타원 174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6" name="타원 175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84" name="그룹 183"/>
            <p:cNvGrpSpPr/>
            <p:nvPr/>
          </p:nvGrpSpPr>
          <p:grpSpPr>
            <a:xfrm rot="7013989">
              <a:off x="7006552" y="3133200"/>
              <a:ext cx="1302991" cy="2868632"/>
              <a:chOff x="6300192" y="768600"/>
              <a:chExt cx="1634480" cy="3380479"/>
            </a:xfrm>
          </p:grpSpPr>
          <p:grpSp>
            <p:nvGrpSpPr>
              <p:cNvPr id="185" name="그룹 18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96" name="이등변 삼각형 19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97" name="이등변 삼각형 19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98" name="이등변 삼각형 19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86" name="그룹 18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94" name="타원 19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5" name="타원 19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87" name="그룹 18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92" name="순서도: 지연 19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3" name="순서도: 지연 19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88" name="그룹 18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89" name="타원 18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0" name="타원 18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1" name="타원 19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</p:grpSp>
      <p:sp>
        <p:nvSpPr>
          <p:cNvPr id="115" name="순서도: 대체 처리 114"/>
          <p:cNvSpPr/>
          <p:nvPr/>
        </p:nvSpPr>
        <p:spPr>
          <a:xfrm>
            <a:off x="6156176" y="121295"/>
            <a:ext cx="2952328" cy="643409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800" dirty="0" smtClean="0">
                <a:solidFill>
                  <a:srgbClr val="FFFF00"/>
                </a:solidFill>
                <a:latin typeface="HY강B" pitchFamily="18" charset="-127"/>
                <a:ea typeface="HY강B" pitchFamily="18" charset="-127"/>
              </a:rPr>
              <a:t>중등 영어 </a:t>
            </a:r>
            <a:r>
              <a:rPr lang="en-US" altLang="ko-KR" sz="2800" dirty="0" smtClean="0">
                <a:solidFill>
                  <a:srgbClr val="FFFF00"/>
                </a:solidFill>
                <a:latin typeface="HY강B" pitchFamily="18" charset="-127"/>
                <a:ea typeface="HY강B" pitchFamily="18" charset="-127"/>
              </a:rPr>
              <a:t>3-2</a:t>
            </a:r>
            <a:endParaRPr lang="ko-KR" altLang="en-US" sz="2800" dirty="0">
              <a:solidFill>
                <a:srgbClr val="FFFF00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16" name="모서리가 둥근 직사각형 115"/>
          <p:cNvSpPr/>
          <p:nvPr/>
        </p:nvSpPr>
        <p:spPr>
          <a:xfrm>
            <a:off x="283050" y="3264224"/>
            <a:ext cx="4664928" cy="2673203"/>
          </a:xfrm>
          <a:prstGeom prst="roundRect">
            <a:avLst/>
          </a:prstGeom>
          <a:solidFill>
            <a:srgbClr val="FFFF99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4000" b="1" dirty="0" smtClean="0">
                <a:solidFill>
                  <a:schemeClr val="accent4">
                    <a:lumMod val="75000"/>
                  </a:schemeClr>
                </a:solidFill>
                <a:ea typeface="+mj-ea"/>
              </a:rPr>
              <a:t>Lesson </a:t>
            </a:r>
            <a:r>
              <a:rPr lang="en-US" altLang="ko-KR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a typeface="+mj-ea"/>
              </a:rPr>
              <a:t>0</a:t>
            </a:r>
            <a:r>
              <a:rPr lang="en-US" altLang="ko-KR" sz="4000" b="1" dirty="0">
                <a:solidFill>
                  <a:schemeClr val="accent4">
                    <a:lumMod val="75000"/>
                  </a:schemeClr>
                </a:solidFill>
                <a:ea typeface="+mj-ea"/>
              </a:rPr>
              <a:t>9</a:t>
            </a:r>
            <a:endParaRPr lang="en-US" altLang="ko-KR" sz="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altLang="ko-KR" sz="4000" dirty="0" smtClean="0">
                <a:solidFill>
                  <a:schemeClr val="bg1"/>
                </a:solidFill>
              </a:rPr>
              <a:t>. </a:t>
            </a:r>
            <a:r>
              <a:rPr lang="en-US" altLang="ko-KR" sz="4000" b="1" dirty="0">
                <a:solidFill>
                  <a:srgbClr val="0070C0"/>
                </a:solidFill>
              </a:rPr>
              <a:t>Seeing</a:t>
            </a:r>
            <a:r>
              <a:rPr lang="en-US" altLang="ko-KR" sz="4000" b="1" dirty="0">
                <a:solidFill>
                  <a:srgbClr val="002060"/>
                </a:solidFill>
              </a:rPr>
              <a:t> the dog,</a:t>
            </a:r>
          </a:p>
          <a:p>
            <a:pPr algn="ctr"/>
            <a:r>
              <a:rPr lang="en-US" altLang="ko-KR" sz="4000" b="1" dirty="0">
                <a:solidFill>
                  <a:srgbClr val="002060"/>
                </a:solidFill>
              </a:rPr>
              <a:t>I got </a:t>
            </a:r>
            <a:r>
              <a:rPr lang="en-US" altLang="ko-KR" sz="4000" b="1" dirty="0">
                <a:solidFill>
                  <a:srgbClr val="0070C0"/>
                </a:solidFill>
              </a:rPr>
              <a:t>scared</a:t>
            </a:r>
            <a:r>
              <a:rPr lang="en-US" altLang="ko-KR" sz="4000" b="1" dirty="0">
                <a:solidFill>
                  <a:srgbClr val="002060"/>
                </a:solidFill>
              </a:rPr>
              <a:t>.</a:t>
            </a:r>
            <a:endParaRPr lang="ko-KR" altLang="en-US" sz="4000" b="1" dirty="0" smtClean="0">
              <a:solidFill>
                <a:srgbClr val="002060"/>
              </a:solidFill>
            </a:endParaRPr>
          </a:p>
        </p:txBody>
      </p:sp>
      <p:grpSp>
        <p:nvGrpSpPr>
          <p:cNvPr id="102" name="그룹 101"/>
          <p:cNvGrpSpPr/>
          <p:nvPr/>
        </p:nvGrpSpPr>
        <p:grpSpPr>
          <a:xfrm>
            <a:off x="378465" y="-15893"/>
            <a:ext cx="2897393" cy="2183447"/>
            <a:chOff x="378465" y="-15893"/>
            <a:chExt cx="2897393" cy="2183447"/>
          </a:xfrm>
        </p:grpSpPr>
        <p:sp>
          <p:nvSpPr>
            <p:cNvPr id="103" name="순서도: 지연 102"/>
            <p:cNvSpPr/>
            <p:nvPr/>
          </p:nvSpPr>
          <p:spPr>
            <a:xfrm rot="5400000">
              <a:off x="1128081" y="-136368"/>
              <a:ext cx="2027301" cy="2268252"/>
            </a:xfrm>
            <a:prstGeom prst="flowChartDelay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4" name="타원형 설명선 103"/>
            <p:cNvSpPr/>
            <p:nvPr/>
          </p:nvSpPr>
          <p:spPr>
            <a:xfrm>
              <a:off x="378465" y="188276"/>
              <a:ext cx="996147" cy="936468"/>
            </a:xfrm>
            <a:prstGeom prst="wedgeEllipseCallout">
              <a:avLst>
                <a:gd name="adj1" fmla="val 27531"/>
                <a:gd name="adj2" fmla="val 56488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66"/>
                </a:solidFill>
              </a:endParaRPr>
            </a:p>
          </p:txBody>
        </p:sp>
        <p:grpSp>
          <p:nvGrpSpPr>
            <p:cNvPr id="105" name="그룹 104"/>
            <p:cNvGrpSpPr/>
            <p:nvPr/>
          </p:nvGrpSpPr>
          <p:grpSpPr>
            <a:xfrm>
              <a:off x="444490" y="327970"/>
              <a:ext cx="864096" cy="657080"/>
              <a:chOff x="755576" y="1663857"/>
              <a:chExt cx="864096" cy="657080"/>
            </a:xfrm>
          </p:grpSpPr>
          <p:sp>
            <p:nvSpPr>
              <p:cNvPr id="107" name="TextBox 106"/>
              <p:cNvSpPr txBox="1"/>
              <p:nvPr/>
            </p:nvSpPr>
            <p:spPr>
              <a:xfrm>
                <a:off x="755576" y="1663857"/>
                <a:ext cx="7200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800" dirty="0">
                    <a:solidFill>
                      <a:schemeClr val="bg1"/>
                    </a:solidFill>
                    <a:latin typeface="HY강B" pitchFamily="18" charset="-127"/>
                    <a:ea typeface="HY강B" pitchFamily="18" charset="-127"/>
                  </a:rPr>
                  <a:t>올</a:t>
                </a:r>
                <a:endParaRPr lang="ko-KR" altLang="en-US" sz="2800" dirty="0">
                  <a:solidFill>
                    <a:schemeClr val="bg1"/>
                  </a:solidFill>
                  <a:latin typeface="HY강B" pitchFamily="18" charset="-127"/>
                  <a:ea typeface="HY강B" pitchFamily="18" charset="-127"/>
                </a:endParaRPr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1073575" y="1797717"/>
                <a:ext cx="54609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800" dirty="0" smtClean="0">
                    <a:solidFill>
                      <a:schemeClr val="bg1"/>
                    </a:solidFill>
                    <a:latin typeface="HY강B" pitchFamily="18" charset="-127"/>
                    <a:ea typeface="HY강B" pitchFamily="18" charset="-127"/>
                  </a:rPr>
                  <a:t>댓</a:t>
                </a:r>
                <a:endParaRPr lang="ko-KR" altLang="en-US" sz="2800" dirty="0">
                  <a:solidFill>
                    <a:schemeClr val="bg1"/>
                  </a:solidFill>
                  <a:latin typeface="HY강B" pitchFamily="18" charset="-127"/>
                  <a:ea typeface="HY강B" pitchFamily="18" charset="-127"/>
                </a:endParaRPr>
              </a:p>
            </p:txBody>
          </p:sp>
        </p:grpSp>
        <p:sp>
          <p:nvSpPr>
            <p:cNvPr id="106" name="TextBox 105"/>
            <p:cNvSpPr txBox="1"/>
            <p:nvPr/>
          </p:nvSpPr>
          <p:spPr>
            <a:xfrm>
              <a:off x="1151618" y="1090336"/>
              <a:ext cx="212424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3200" dirty="0">
                  <a:solidFill>
                    <a:srgbClr val="FF0066"/>
                  </a:solidFill>
                </a:rPr>
                <a:t>진도</a:t>
              </a:r>
              <a:r>
                <a:rPr lang="en-US" altLang="ko-KR" sz="3200" dirty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ko-KR" altLang="en-US" sz="3200" dirty="0"/>
                <a:t>교재</a:t>
              </a:r>
            </a:p>
            <a:p>
              <a:endParaRPr lang="ko-KR" alt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2726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분사구문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247598" y="2276872"/>
            <a:ext cx="7204259" cy="3096344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Being 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또는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Having been 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생략</a:t>
            </a:r>
          </a:p>
          <a:p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문장의 맨 앞에 오는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Being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또는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Having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been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은 생략 가능하다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Because she was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running, she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couldn’t see me.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→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(Being)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Running,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she couldn’t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see me.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그녀는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뛰고 있었기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때문에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나를 볼 수 없었다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Though he was born poor,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feels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happy.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→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(Having been)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Born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poor, he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feels happy.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그는 가난하게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태어났지만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행복하다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오각형 10"/>
          <p:cNvSpPr/>
          <p:nvPr/>
        </p:nvSpPr>
        <p:spPr>
          <a:xfrm>
            <a:off x="594206" y="1844824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" name="순서도: 대체 처리 4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분사구문 만들기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눈물 방울 5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D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85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분사구문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순서도: 대체 처리 4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분사구문의</a:t>
            </a:r>
            <a:r>
              <a:rPr lang="en-US" altLang="ko-KR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의미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눈물 방울 5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E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270017"/>
              </p:ext>
            </p:extLst>
          </p:nvPr>
        </p:nvGraphicFramePr>
        <p:xfrm>
          <a:off x="467544" y="2348880"/>
          <a:ext cx="8134336" cy="13601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65584"/>
                <a:gridCol w="3564106"/>
                <a:gridCol w="3204646"/>
              </a:tblGrid>
              <a:tr h="720080">
                <a:tc>
                  <a:txBody>
                    <a:bodyPr/>
                    <a:lstStyle/>
                    <a:p>
                      <a:r>
                        <a:rPr lang="ko-KR" altLang="en-US" dirty="0" err="1" smtClean="0"/>
                        <a:t>현재분사형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‘~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한 감정을 유발하는’이라는 능동의 의미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/>
                        <a:t>surprising, exciting, interesting,</a:t>
                      </a:r>
                    </a:p>
                    <a:p>
                      <a:r>
                        <a:rPr lang="en-US" altLang="ko-KR" b="0" dirty="0" smtClean="0"/>
                        <a:t>satisfying, tiring ...</a:t>
                      </a:r>
                      <a:endParaRPr lang="ko-KR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ko-KR" altLang="en-US" b="1" dirty="0" err="1" smtClean="0"/>
                        <a:t>과거분사형</a:t>
                      </a:r>
                      <a:endParaRPr lang="ko-KR" altLang="en-US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‘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~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한 감정을 느끼게 되는’이라는 수동의 의미</a:t>
                      </a:r>
                      <a:r>
                        <a:rPr lang="ko-KR" altLang="en-US" baseline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 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/>
                        <a:t>surprised, excited, interested,</a:t>
                      </a:r>
                    </a:p>
                    <a:p>
                      <a:r>
                        <a:rPr lang="en-US" altLang="ko-KR" b="0" dirty="0" smtClean="0"/>
                        <a:t>satisfied, tired ...</a:t>
                      </a:r>
                      <a:endParaRPr lang="ko-KR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</a:tbl>
          </a:graphicData>
        </a:graphic>
      </p:graphicFrame>
      <p:sp>
        <p:nvSpPr>
          <p:cNvPr id="9" name="순서도: 대체 처리 8"/>
          <p:cNvSpPr/>
          <p:nvPr/>
        </p:nvSpPr>
        <p:spPr>
          <a:xfrm>
            <a:off x="284175" y="1725896"/>
            <a:ext cx="8608305" cy="446446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Buying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this ice-cream, you’ll get another one free. </a:t>
            </a:r>
            <a:r>
              <a:rPr lang="en-US" altLang="ko-KR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조건</a:t>
            </a:r>
            <a:r>
              <a:rPr lang="en-US" altLang="ko-KR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(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→ If you buy this ice-cream, you’ll get another one free.)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Being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young, he is very wise. </a:t>
            </a:r>
            <a:r>
              <a:rPr lang="en-US" altLang="ko-KR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양보</a:t>
            </a:r>
            <a:r>
              <a:rPr lang="en-US" altLang="ko-KR" sz="2100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(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→ Though he is young, he is very wise.)</a:t>
            </a:r>
            <a:endParaRPr lang="en-US" altLang="ko-KR" sz="1600" dirty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880923"/>
              </p:ext>
            </p:extLst>
          </p:nvPr>
        </p:nvGraphicFramePr>
        <p:xfrm>
          <a:off x="504831" y="2132856"/>
          <a:ext cx="8134337" cy="13716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83704"/>
                <a:gridCol w="3024336"/>
                <a:gridCol w="720080"/>
                <a:gridCol w="1152128"/>
                <a:gridCol w="2454089"/>
              </a:tblGrid>
              <a:tr h="423664"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시간</a:t>
                      </a:r>
                      <a:endParaRPr lang="ko-KR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~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할 때</a:t>
                      </a: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, ~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하는 동안</a:t>
                      </a: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, </a:t>
                      </a:r>
                    </a:p>
                    <a:p>
                      <a:pPr algn="l"/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~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하기 전에</a:t>
                      </a: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〔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후에</a:t>
                      </a: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〕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양보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~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이지만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이유</a:t>
                      </a:r>
                      <a:endParaRPr lang="ko-KR" altLang="en-US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~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이기 때문에</a:t>
                      </a: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, ~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이므로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부대</a:t>
                      </a:r>
                      <a:endParaRPr lang="en-US" altLang="ko-KR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상황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동시동작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~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하면서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조건</a:t>
                      </a:r>
                      <a:endParaRPr lang="ko-KR" altLang="en-US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~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한다면</a:t>
                      </a: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, ~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하지 않는다면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연속상황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~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하고 나서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90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분사구문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순서도: 대체 처리 4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분사구문의</a:t>
            </a:r>
            <a:r>
              <a:rPr lang="en-US" altLang="ko-KR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의미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눈물 방울 5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E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/>
          </p:nvPr>
        </p:nvGraphicFramePr>
        <p:xfrm>
          <a:off x="467544" y="2348880"/>
          <a:ext cx="8134336" cy="13601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65584"/>
                <a:gridCol w="3564106"/>
                <a:gridCol w="3204646"/>
              </a:tblGrid>
              <a:tr h="720080">
                <a:tc>
                  <a:txBody>
                    <a:bodyPr/>
                    <a:lstStyle/>
                    <a:p>
                      <a:r>
                        <a:rPr lang="ko-KR" altLang="en-US" dirty="0" err="1" smtClean="0"/>
                        <a:t>현재분사형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‘~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한 감정을 유발하는’이라는 능동의 의미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/>
                        <a:t>surprising, exciting, interesting,</a:t>
                      </a:r>
                    </a:p>
                    <a:p>
                      <a:r>
                        <a:rPr lang="en-US" altLang="ko-KR" b="0" dirty="0" smtClean="0"/>
                        <a:t>satisfying, tiring ...</a:t>
                      </a:r>
                      <a:endParaRPr lang="ko-KR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ko-KR" altLang="en-US" b="1" dirty="0" err="1" smtClean="0"/>
                        <a:t>과거분사형</a:t>
                      </a:r>
                      <a:endParaRPr lang="ko-KR" altLang="en-US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‘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~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한 감정을 느끼게 되는’이라는 수동의 의미</a:t>
                      </a:r>
                      <a:r>
                        <a:rPr lang="ko-KR" altLang="en-US" baseline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 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/>
                        <a:t>surprised, excited, interested,</a:t>
                      </a:r>
                    </a:p>
                    <a:p>
                      <a:r>
                        <a:rPr lang="en-US" altLang="ko-KR" b="0" dirty="0" smtClean="0"/>
                        <a:t>satisfied, tired ...</a:t>
                      </a:r>
                      <a:endParaRPr lang="ko-KR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</a:tbl>
          </a:graphicData>
        </a:graphic>
      </p:graphicFrame>
      <p:sp>
        <p:nvSpPr>
          <p:cNvPr id="9" name="순서도: 대체 처리 8"/>
          <p:cNvSpPr/>
          <p:nvPr/>
        </p:nvSpPr>
        <p:spPr>
          <a:xfrm>
            <a:off x="284175" y="1725896"/>
            <a:ext cx="8608305" cy="446446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cf. &lt;with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명사＋분사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는 ‘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~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/>
                <a:ea typeface="맑은 고딕"/>
              </a:rPr>
              <a:t>∙∙∙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한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채로’의 의미로 동시동작을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나타내며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명사와 분사의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관계가 능동이면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현재분사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수동이면 과거분사를 쓴다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was waving his hands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with tears running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actress sat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with her legs crossed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5646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분사구문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247598" y="2276872"/>
            <a:ext cx="7204259" cy="3744416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의미별로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쓰이는 접속사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오각형 10"/>
          <p:cNvSpPr/>
          <p:nvPr/>
        </p:nvSpPr>
        <p:spPr>
          <a:xfrm>
            <a:off x="594206" y="1844824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" name="순서도: 대체 처리 4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분사구문의</a:t>
            </a:r>
            <a:r>
              <a:rPr lang="en-US" altLang="ko-KR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의미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눈물 방울 5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solidFill>
                  <a:srgbClr val="7030A0"/>
                </a:solidFill>
              </a:rPr>
              <a:t>E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610591"/>
              </p:ext>
            </p:extLst>
          </p:nvPr>
        </p:nvGraphicFramePr>
        <p:xfrm>
          <a:off x="2087062" y="3068960"/>
          <a:ext cx="5525330" cy="2559186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40954"/>
                <a:gridCol w="3384376"/>
              </a:tblGrid>
              <a:tr h="6846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시간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50000"/>
                        </a:lnSpc>
                      </a:pPr>
                      <a:r>
                        <a:rPr lang="en-US" altLang="ko-KR" b="0" spc="0" baseline="0" dirty="0" smtClean="0">
                          <a:latin typeface="+mj-lt"/>
                          <a:ea typeface="HY강M" pitchFamily="18" charset="-127"/>
                        </a:rPr>
                        <a:t>when, as, while, before, after</a:t>
                      </a:r>
                      <a:endParaRPr lang="ko-KR" altLang="en-US" b="0" spc="0" baseline="0" dirty="0">
                        <a:latin typeface="+mj-lt"/>
                        <a:ea typeface="HY강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3765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이유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50000"/>
                        </a:lnSpc>
                      </a:pPr>
                      <a:r>
                        <a:rPr lang="en-US" altLang="ko-KR" b="0" spc="0" baseline="0" dirty="0" smtClean="0">
                          <a:latin typeface="+mj-lt"/>
                          <a:ea typeface="HY강M" pitchFamily="18" charset="-127"/>
                        </a:rPr>
                        <a:t>because, since, as</a:t>
                      </a:r>
                      <a:endParaRPr lang="ko-KR" altLang="en-US" b="0" spc="0" baseline="0" dirty="0">
                        <a:latin typeface="+mj-lt"/>
                        <a:ea typeface="HY강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3765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조건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50000"/>
                        </a:lnSpc>
                      </a:pPr>
                      <a:r>
                        <a:rPr lang="en-US" altLang="ko-KR" b="0" spc="0" baseline="0" dirty="0" smtClean="0">
                          <a:latin typeface="+mj-lt"/>
                          <a:ea typeface="HY강M" pitchFamily="18" charset="-127"/>
                        </a:rPr>
                        <a:t>if, unless</a:t>
                      </a:r>
                      <a:endParaRPr lang="ko-KR" altLang="en-US" b="0" spc="0" baseline="0" dirty="0">
                        <a:latin typeface="+mj-lt"/>
                        <a:ea typeface="HY강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3765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양보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50000"/>
                        </a:lnSpc>
                      </a:pPr>
                      <a:r>
                        <a:rPr lang="en-US" altLang="ko-KR" b="0" spc="0" baseline="0" dirty="0" smtClean="0">
                          <a:latin typeface="+mj-lt"/>
                          <a:ea typeface="HY강M" pitchFamily="18" charset="-127"/>
                        </a:rPr>
                        <a:t>Although, though</a:t>
                      </a:r>
                      <a:endParaRPr lang="ko-KR" altLang="en-US" b="0" spc="0" baseline="0" dirty="0">
                        <a:latin typeface="+mj-lt"/>
                        <a:ea typeface="HY강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2738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동시동작</a:t>
                      </a:r>
                      <a:r>
                        <a:rPr lang="en-US" altLang="ko-KR" dirty="0" smtClean="0"/>
                        <a:t>/</a:t>
                      </a:r>
                      <a:r>
                        <a:rPr lang="ko-KR" altLang="en-US" dirty="0" smtClean="0"/>
                        <a:t>연속상황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en-US" altLang="ko-KR" b="0" spc="0" baseline="0" dirty="0" smtClean="0">
                          <a:latin typeface="+mj-lt"/>
                          <a:ea typeface="HY강M" pitchFamily="18" charset="-127"/>
                        </a:rPr>
                        <a:t>as, while, and</a:t>
                      </a:r>
                      <a:endParaRPr lang="ko-KR" altLang="en-US" b="0" spc="0" baseline="0" dirty="0">
                        <a:latin typeface="+mj-lt"/>
                        <a:ea typeface="HY강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62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분사구문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순서도: 대체 처리 4"/>
          <p:cNvSpPr/>
          <p:nvPr/>
        </p:nvSpPr>
        <p:spPr>
          <a:xfrm>
            <a:off x="755576" y="1052736"/>
            <a:ext cx="3960440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주의해야 할 분사구문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눈물 방울 5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F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sp>
        <p:nvSpPr>
          <p:cNvPr id="9" name="순서도: 대체 처리 8"/>
          <p:cNvSpPr/>
          <p:nvPr/>
        </p:nvSpPr>
        <p:spPr>
          <a:xfrm>
            <a:off x="284175" y="1844825"/>
            <a:ext cx="8608305" cy="446446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1.  </a:t>
            </a:r>
            <a:r>
              <a:rPr lang="ko-KR" altLang="en-US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독립분사구문</a:t>
            </a:r>
            <a:r>
              <a:rPr lang="en-US" altLang="ko-KR" sz="2400" b="1" dirty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분사구문의 주어가 주절의 주어와 다른 경우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분사 앞의 주어를 생략하지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않으며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이를 독립분사구문이라고 한다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being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fine, they decided to go on a picnic. (→ As it was ~)</a:t>
            </a:r>
          </a:p>
          <a:p>
            <a:pPr algn="just">
              <a:lnSpc>
                <a:spcPct val="150000"/>
              </a:lnSpc>
            </a:pPr>
            <a:r>
              <a:rPr lang="en-US" altLang="ko-KR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400" b="1" dirty="0" err="1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비인칭</a:t>
            </a:r>
            <a:r>
              <a:rPr lang="ko-KR" altLang="en-US" sz="2400" b="1" dirty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 독립분사구문</a:t>
            </a:r>
            <a:r>
              <a:rPr lang="en-US" altLang="ko-KR" sz="2400" b="1" dirty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: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분사구문의 주어가 일반인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(we, you, they, people ...)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인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경우에는 주절의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주어와 다를지라도 생략한다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관용적 표현으로 암기해 두어야 한다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Frankly speaking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I forgot his name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7499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분사구문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247598" y="2276872"/>
            <a:ext cx="7204259" cy="3744416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b="1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비인칭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독립분사구문</a:t>
            </a:r>
            <a:endParaRPr lang="en-US" altLang="ko-KR" sz="21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ko-KR" altLang="en-US" sz="21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generally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speaking 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일반적으로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말해서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frankly speaking 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솔직히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말해서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briefly speaking 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간단히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말해서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speaking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of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~ (~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이야기가 나왔으니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말인데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judging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from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~ (~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로 판단하건대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considering ~ (~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을 고려해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보면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오각형 10"/>
          <p:cNvSpPr/>
          <p:nvPr/>
        </p:nvSpPr>
        <p:spPr>
          <a:xfrm>
            <a:off x="594206" y="1844824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" name="순서도: 대체 처리 4"/>
          <p:cNvSpPr/>
          <p:nvPr/>
        </p:nvSpPr>
        <p:spPr>
          <a:xfrm>
            <a:off x="755576" y="1052737"/>
            <a:ext cx="4032448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주의해야 할 분사구문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눈물 방울 5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F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45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Have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ever heard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of Jeon </a:t>
            </a:r>
            <a:r>
              <a:rPr lang="en-US" altLang="ko-KR" sz="30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Hyeongpil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? He built this museum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in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1938,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and </a:t>
            </a:r>
            <a:r>
              <a:rPr lang="en-US" altLang="ko-KR" sz="30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Gansong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was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his nickname. He was born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in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Seoul in 1906. When Korea was under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Japanese rule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he regretted 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 many valuable old Korean artworks were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taken   to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Japan. </a:t>
            </a:r>
            <a:endParaRPr lang="ko-KR" altLang="en-US" sz="3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grpSp>
        <p:nvGrpSpPr>
          <p:cNvPr id="40" name="그룹 39"/>
          <p:cNvGrpSpPr/>
          <p:nvPr/>
        </p:nvGrpSpPr>
        <p:grpSpPr>
          <a:xfrm>
            <a:off x="2123728" y="1196752"/>
            <a:ext cx="6192688" cy="4968552"/>
            <a:chOff x="2123728" y="1196752"/>
            <a:chExt cx="6192688" cy="4968552"/>
          </a:xfrm>
        </p:grpSpPr>
        <p:cxnSp>
          <p:nvCxnSpPr>
            <p:cNvPr id="26" name="직선 연결선 25"/>
            <p:cNvCxnSpPr/>
            <p:nvPr/>
          </p:nvCxnSpPr>
          <p:spPr>
            <a:xfrm flipH="1">
              <a:off x="4454941" y="1196752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/>
            <p:cNvCxnSpPr/>
            <p:nvPr/>
          </p:nvCxnSpPr>
          <p:spPr>
            <a:xfrm flipH="1">
              <a:off x="3563888" y="2132856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 flipH="1">
              <a:off x="5436096" y="2132856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flipH="1">
              <a:off x="5442071" y="3068960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flipH="1">
              <a:off x="8172400" y="4005064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 flipH="1">
              <a:off x="2123728" y="4869160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/>
            <p:cNvCxnSpPr/>
            <p:nvPr/>
          </p:nvCxnSpPr>
          <p:spPr>
            <a:xfrm flipH="1">
              <a:off x="3851920" y="5805264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직선 연결선 33"/>
          <p:cNvCxnSpPr/>
          <p:nvPr/>
        </p:nvCxnSpPr>
        <p:spPr>
          <a:xfrm>
            <a:off x="318353" y="1695912"/>
            <a:ext cx="3821599" cy="1239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 flipV="1">
            <a:off x="3563888" y="3501008"/>
            <a:ext cx="1656184" cy="30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5" name="직선 연결선 44"/>
          <p:cNvCxnSpPr/>
          <p:nvPr/>
        </p:nvCxnSpPr>
        <p:spPr>
          <a:xfrm flipV="1">
            <a:off x="186486" y="4434024"/>
            <a:ext cx="1073146" cy="30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직선 연결선 45"/>
          <p:cNvCxnSpPr/>
          <p:nvPr/>
        </p:nvCxnSpPr>
        <p:spPr>
          <a:xfrm flipV="1">
            <a:off x="1763688" y="6237312"/>
            <a:ext cx="1872208" cy="30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198712" y="1731030"/>
            <a:ext cx="1648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현재완료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경험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131840" y="3573016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&lt;be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동사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+born&gt; ‘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태어나다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5348" y="4458599"/>
            <a:ext cx="2152396" cy="336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시간의 접속사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(~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할 때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267744" y="6271850"/>
            <a:ext cx="1004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수동태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53941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9" grpId="0"/>
      <p:bldP spid="50" grpId="0"/>
      <p:bldP spid="5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decided to spend his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life  keeping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Korea’s cultural heritage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from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Japanese hands.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With lots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of his effort,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0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Gansong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could keep many pieces of cultural heritage. ⓐ </a:t>
            </a:r>
            <a:r>
              <a:rPr lang="en-US" altLang="ko-KR" sz="3000" u="sng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 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,  today  you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will see 12 National Treasures and many other valuable Korean artworks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ⓑ </a:t>
            </a:r>
            <a:r>
              <a:rPr lang="en-US" altLang="ko-KR" sz="3000" u="sng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display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here.</a:t>
            </a:r>
            <a:endParaRPr lang="ko-KR" altLang="en-US" sz="3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grpSp>
        <p:nvGrpSpPr>
          <p:cNvPr id="35" name="그룹 34"/>
          <p:cNvGrpSpPr/>
          <p:nvPr/>
        </p:nvGrpSpPr>
        <p:grpSpPr>
          <a:xfrm>
            <a:off x="2411760" y="1196752"/>
            <a:ext cx="5181818" cy="4968552"/>
            <a:chOff x="2411760" y="1196752"/>
            <a:chExt cx="5181818" cy="4968552"/>
          </a:xfrm>
        </p:grpSpPr>
        <p:cxnSp>
          <p:nvCxnSpPr>
            <p:cNvPr id="4" name="직선 연결선 3"/>
            <p:cNvCxnSpPr/>
            <p:nvPr/>
          </p:nvCxnSpPr>
          <p:spPr>
            <a:xfrm flipH="1">
              <a:off x="5868144" y="1196752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직선 연결선 4"/>
            <p:cNvCxnSpPr/>
            <p:nvPr/>
          </p:nvCxnSpPr>
          <p:spPr>
            <a:xfrm flipH="1">
              <a:off x="3131840" y="2132856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직선 연결선 6"/>
            <p:cNvCxnSpPr/>
            <p:nvPr/>
          </p:nvCxnSpPr>
          <p:spPr>
            <a:xfrm flipH="1">
              <a:off x="2411760" y="3068960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연결선 7"/>
            <p:cNvCxnSpPr/>
            <p:nvPr/>
          </p:nvCxnSpPr>
          <p:spPr>
            <a:xfrm flipH="1">
              <a:off x="6084168" y="4005064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연결선 8"/>
            <p:cNvCxnSpPr/>
            <p:nvPr/>
          </p:nvCxnSpPr>
          <p:spPr>
            <a:xfrm flipH="1">
              <a:off x="7449562" y="4005064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연결선 9"/>
            <p:cNvCxnSpPr/>
            <p:nvPr/>
          </p:nvCxnSpPr>
          <p:spPr>
            <a:xfrm flipH="1">
              <a:off x="4644008" y="5805264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직선 연결선 10"/>
          <p:cNvCxnSpPr/>
          <p:nvPr/>
        </p:nvCxnSpPr>
        <p:spPr>
          <a:xfrm flipV="1">
            <a:off x="3106327" y="1678222"/>
            <a:ext cx="4487251" cy="1070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 flipV="1">
            <a:off x="179512" y="2636912"/>
            <a:ext cx="2808312" cy="30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 flipV="1">
            <a:off x="7380312" y="2636911"/>
            <a:ext cx="864096" cy="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 flipV="1">
            <a:off x="1907704" y="5301208"/>
            <a:ext cx="3442248" cy="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172093" y="1698565"/>
            <a:ext cx="47122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&lt;spend one’s life+-</a:t>
            </a:r>
            <a:r>
              <a:rPr lang="en-US" altLang="ko-KR" sz="1600" b="1" dirty="0" err="1" smtClean="0">
                <a:solidFill>
                  <a:srgbClr val="0070C0"/>
                </a:solidFill>
                <a:ea typeface="HY강B" panose="02030600000101010101" pitchFamily="18" charset="-127"/>
              </a:rPr>
              <a:t>ing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&gt;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하면서 일생을 보내다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45659" y="2685203"/>
            <a:ext cx="12760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‘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문화유산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92080" y="2681005"/>
            <a:ext cx="3458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수단이나 방법을 나타낼 때 주로 쓰임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25" name="직선 연결선 24"/>
          <p:cNvCxnSpPr/>
          <p:nvPr/>
        </p:nvCxnSpPr>
        <p:spPr>
          <a:xfrm>
            <a:off x="7449562" y="3528418"/>
            <a:ext cx="101087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792080" y="3612764"/>
            <a:ext cx="33748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latin typeface="HY강B" panose="020B0600000101010101" charset="-127"/>
                <a:ea typeface="HY강B" panose="020B0600000101010101" charset="-127"/>
              </a:rPr>
              <a:t>작품 한 점씩 나타낼 때 쓰는 단위</a:t>
            </a:r>
            <a:endParaRPr lang="en-US" altLang="ko-KR" sz="1600" b="1" dirty="0">
              <a:solidFill>
                <a:srgbClr val="0070C0"/>
              </a:solidFill>
              <a:latin typeface="HY강B" panose="020B0600000101010101" charset="-127"/>
              <a:ea typeface="HY강B" panose="020B0600000101010101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87824" y="5387035"/>
            <a:ext cx="9822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‘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국보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635896" y="6283648"/>
            <a:ext cx="5400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명사 수식 과거분사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수식어구가 있을 경우 명사 뒤에 옴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26933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/>
      <p:bldP spid="24" grpId="0"/>
      <p:bldP spid="29" grpId="0"/>
      <p:bldP spid="32" grpId="0"/>
      <p:bldP spid="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On your right is the most famous and beautiful piece of </a:t>
            </a:r>
            <a:r>
              <a:rPr lang="en-US" altLang="ko-KR" sz="30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Goryeo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celadon. There are 69 cranes  on its surface. However,  if you turn it around,  it looks like there are thousands of cranes  ⓒ </a:t>
            </a:r>
            <a:r>
              <a:rPr lang="en-US" altLang="ko-KR" sz="3000" u="sng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fly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in the sky.</a:t>
            </a:r>
            <a:endParaRPr lang="ko-KR" altLang="en-US" sz="3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14192" y="2132856"/>
            <a:ext cx="4590256" cy="2232248"/>
            <a:chOff x="4014192" y="2132856"/>
            <a:chExt cx="4590256" cy="2232248"/>
          </a:xfrm>
        </p:grpSpPr>
        <p:cxnSp>
          <p:nvCxnSpPr>
            <p:cNvPr id="4" name="직선 연결선 3"/>
            <p:cNvCxnSpPr/>
            <p:nvPr/>
          </p:nvCxnSpPr>
          <p:spPr>
            <a:xfrm flipH="1">
              <a:off x="8316416" y="2132856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직선 연결선 4"/>
            <p:cNvCxnSpPr/>
            <p:nvPr/>
          </p:nvCxnSpPr>
          <p:spPr>
            <a:xfrm flipH="1">
              <a:off x="4014192" y="3025651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직선 연결선 6"/>
            <p:cNvCxnSpPr/>
            <p:nvPr/>
          </p:nvCxnSpPr>
          <p:spPr>
            <a:xfrm flipH="1">
              <a:off x="8460432" y="3025651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연결선 7"/>
            <p:cNvCxnSpPr/>
            <p:nvPr/>
          </p:nvCxnSpPr>
          <p:spPr>
            <a:xfrm flipH="1">
              <a:off x="7380312" y="4005064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직선 연결선 8"/>
          <p:cNvCxnSpPr/>
          <p:nvPr/>
        </p:nvCxnSpPr>
        <p:spPr>
          <a:xfrm flipV="1">
            <a:off x="3330116" y="1678222"/>
            <a:ext cx="3114092" cy="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 flipV="1">
            <a:off x="4788024" y="2636912"/>
            <a:ext cx="1656184" cy="30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 flipV="1">
            <a:off x="6516216" y="3476711"/>
            <a:ext cx="360040" cy="58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flipV="1">
            <a:off x="179512" y="4434025"/>
            <a:ext cx="1656184" cy="30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 flipV="1">
            <a:off x="3743908" y="4434025"/>
            <a:ext cx="2268252" cy="30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59832" y="1710725"/>
            <a:ext cx="3958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&lt;the most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＋형용사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〔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부사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〕&gt; ‘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가장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한’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19291" y="2701319"/>
            <a:ext cx="10607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‘~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이 있다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16736" y="3504751"/>
            <a:ext cx="175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= </a:t>
            </a:r>
            <a:r>
              <a:rPr lang="en-US" altLang="ko-KR" sz="1600" b="1" dirty="0" err="1">
                <a:solidFill>
                  <a:srgbClr val="0070C0"/>
                </a:solidFill>
                <a:ea typeface="HY강B" panose="02030600000101010101" pitchFamily="18" charset="-127"/>
              </a:rPr>
              <a:t>Goryeo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 celadon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8104" y="4463183"/>
            <a:ext cx="175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처럼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보이다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27984" y="4460445"/>
            <a:ext cx="175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‘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수천의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36296" y="4460445"/>
            <a:ext cx="19507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명사 수식 현재분사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수식어구가 있을 </a:t>
            </a:r>
            <a:endParaRPr lang="en-US" altLang="ko-KR" sz="1600" b="1" dirty="0" smtClean="0">
              <a:solidFill>
                <a:srgbClr val="0070C0"/>
              </a:solidFill>
              <a:ea typeface="HY강B" panose="02030600000101010101" pitchFamily="18" charset="-127"/>
            </a:endParaRPr>
          </a:p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경우 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명사 뒤에 옴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46372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18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Have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ever seen the buildings </a:t>
            </a: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covered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with</a:t>
            </a:r>
          </a:p>
          <a:p>
            <a:pPr algn="just">
              <a:lnSpc>
                <a:spcPct val="180000"/>
              </a:lnSpc>
            </a:pP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many different types of plants? They are different</a:t>
            </a:r>
          </a:p>
          <a:p>
            <a:pPr algn="just">
              <a:lnSpc>
                <a:spcPct val="180000"/>
              </a:lnSpc>
            </a:pP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from most other buildings in cities. Plants are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being used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more and more to decorate buildings. What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are the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of having plants on buildings? First,</a:t>
            </a:r>
          </a:p>
          <a:p>
            <a:pPr algn="just">
              <a:lnSpc>
                <a:spcPct val="180000"/>
              </a:lnSpc>
            </a:pP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buildings </a:t>
            </a: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covered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with plants are more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beautiful to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look at.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0" y="-27384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 step1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cxnSp>
        <p:nvCxnSpPr>
          <p:cNvPr id="4" name="직선 연결선 3"/>
          <p:cNvCxnSpPr/>
          <p:nvPr/>
        </p:nvCxnSpPr>
        <p:spPr>
          <a:xfrm flipV="1">
            <a:off x="251520" y="1678222"/>
            <a:ext cx="3528392" cy="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 flipV="1">
            <a:off x="6682916" y="2415567"/>
            <a:ext cx="2137556" cy="109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flipV="1">
            <a:off x="179512" y="3246512"/>
            <a:ext cx="829072" cy="30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 flipV="1">
            <a:off x="5179132" y="4069556"/>
            <a:ext cx="2027076" cy="30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flipV="1">
            <a:off x="2555776" y="4941168"/>
            <a:ext cx="1656184" cy="30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 flipV="1">
            <a:off x="3063296" y="5661248"/>
            <a:ext cx="2444808" cy="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484870" y="1705456"/>
            <a:ext cx="1935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현재완료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경험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47387" y="2454648"/>
            <a:ext cx="34611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&lt;be different from ~&gt; ‘~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와 다르다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62111" y="4098558"/>
            <a:ext cx="43583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To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부정사의 부사적용법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목적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) ‘~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하기 위해서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35153" y="4968401"/>
            <a:ext cx="1769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&lt;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전치사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+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동명사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&gt;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1165" y="5733256"/>
            <a:ext cx="2674971" cy="349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수동의 의미의 과거분사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84870" y="5677851"/>
            <a:ext cx="1774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(which are)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생략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2693219" y="5517232"/>
            <a:ext cx="286300" cy="181275"/>
            <a:chOff x="6255144" y="5538524"/>
            <a:chExt cx="333080" cy="194732"/>
          </a:xfrm>
        </p:grpSpPr>
        <p:cxnSp>
          <p:nvCxnSpPr>
            <p:cNvPr id="32" name="직선 연결선 31"/>
            <p:cNvCxnSpPr/>
            <p:nvPr/>
          </p:nvCxnSpPr>
          <p:spPr>
            <a:xfrm>
              <a:off x="6407544" y="5538524"/>
              <a:ext cx="180680" cy="19473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" name="직선 연결선 32"/>
            <p:cNvCxnSpPr/>
            <p:nvPr/>
          </p:nvCxnSpPr>
          <p:spPr>
            <a:xfrm flipH="1">
              <a:off x="6255144" y="5538524"/>
              <a:ext cx="152400" cy="19473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7861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75530" y="404664"/>
            <a:ext cx="8424936" cy="439248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tabLst>
                <a:tab pos="1528763" algn="l"/>
              </a:tabLst>
            </a:pPr>
            <a:r>
              <a:rPr lang="en-US" altLang="ko-KR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Grammar</a:t>
            </a:r>
            <a:r>
              <a:rPr lang="ko-KR" altLang="en-US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1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spc="-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</a:t>
            </a:r>
            <a:r>
              <a:rPr lang="en-US" altLang="ko-KR" sz="2400" spc="-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</a:t>
            </a:r>
            <a:r>
              <a:rPr lang="en-US" altLang="ko-KR" sz="2400" b="1" spc="-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</a:t>
            </a:r>
            <a:r>
              <a:rPr lang="en-US" altLang="ko-KR" sz="2400" b="1" spc="-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400" b="1" spc="-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A </a:t>
            </a:r>
            <a:r>
              <a:rPr lang="ko-KR" altLang="en-US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분사의 형태와 의미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B </a:t>
            </a:r>
            <a:r>
              <a:rPr lang="ko-KR" altLang="en-US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분사의 역할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C </a:t>
            </a:r>
            <a:r>
              <a:rPr lang="ko-KR" altLang="en-US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 형태의 감정형용사</a:t>
            </a:r>
            <a:endParaRPr lang="en-US" altLang="ko-KR" sz="28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tabLst>
                <a:tab pos="1528763" algn="l"/>
              </a:tabLst>
            </a:pPr>
            <a:r>
              <a:rPr lang="en-US" altLang="ko-KR" sz="2800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	</a:t>
            </a:r>
            <a:r>
              <a:rPr lang="en-US" altLang="ko-KR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1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2.</a:t>
            </a:r>
            <a:r>
              <a:rPr lang="en-US" altLang="ko-KR" sz="3100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31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분사구문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</a:t>
            </a:r>
            <a:r>
              <a:rPr lang="en-US" altLang="ko-KR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D </a:t>
            </a:r>
            <a:r>
              <a:rPr lang="ko-KR" altLang="en-US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분사구문 만들기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E </a:t>
            </a:r>
            <a:r>
              <a:rPr lang="ko-KR" altLang="en-US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분사구문의 의미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F </a:t>
            </a:r>
            <a:r>
              <a:rPr lang="ko-KR" altLang="en-US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주의해야 할 분사구문</a:t>
            </a:r>
            <a:endParaRPr lang="en-US" altLang="ko-KR" sz="28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375530" y="5085184"/>
            <a:ext cx="8424936" cy="153448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Expression 1.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소망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의도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말하기</a:t>
            </a:r>
            <a:endParaRPr lang="en-US" altLang="ko-KR" sz="2800" b="1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800" b="1" dirty="0" smtClean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               </a:t>
            </a:r>
            <a:r>
              <a:rPr lang="en-US" altLang="ko-KR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놀라움</a:t>
            </a:r>
            <a:r>
              <a:rPr lang="en-US" altLang="ko-KR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감탄 표현하기</a:t>
            </a:r>
            <a:endParaRPr lang="ko-KR" altLang="en-US" sz="28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7294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180000"/>
              </a:lnSpc>
            </a:pPr>
            <a:endParaRPr lang="en-US" altLang="ko-KR" sz="30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8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Second, just as we find peace in nature, looking at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plants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helps to calm our minds and helps us </a:t>
            </a:r>
            <a:r>
              <a:rPr lang="en-US" altLang="ko-KR" sz="3000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to</a:t>
            </a:r>
            <a:r>
              <a:rPr lang="en-US" altLang="ko-KR" sz="3000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feel peaceful.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Third, </a:t>
            </a:r>
            <a:r>
              <a:rPr lang="en-US" altLang="ko-KR" sz="3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producing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fresh air, plant-covered buildings are good for our health.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0" y="-27384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 step1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cxnSp>
        <p:nvCxnSpPr>
          <p:cNvPr id="4" name="직선 연결선 3"/>
          <p:cNvCxnSpPr/>
          <p:nvPr/>
        </p:nvCxnSpPr>
        <p:spPr>
          <a:xfrm flipV="1">
            <a:off x="1763688" y="2492896"/>
            <a:ext cx="2664296" cy="30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7668344" y="2480321"/>
            <a:ext cx="1296144" cy="125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8028384" y="3284984"/>
            <a:ext cx="9361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2627784" y="3281744"/>
            <a:ext cx="9361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>
            <a:off x="5364088" y="4077072"/>
            <a:ext cx="36004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403648" y="2514382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&lt;just as+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주어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+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동사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&gt; ‘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꼭 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~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인 것처럼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45373" y="2558804"/>
            <a:ext cx="21660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동명사 주어 단수 취급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20228" y="3281744"/>
            <a:ext cx="751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동사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1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120828" y="3281744"/>
            <a:ext cx="751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동사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2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27984" y="4092083"/>
            <a:ext cx="4536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Because plant-covered buildings produce fresh air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444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2" grpId="0"/>
      <p:bldP spid="23" grpId="0"/>
      <p:bldP spid="24" grpId="0"/>
      <p:bldP spid="25" grpId="0"/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18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Our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volunteer work finally started on the second</a:t>
            </a:r>
          </a:p>
          <a:p>
            <a:pPr algn="just">
              <a:lnSpc>
                <a:spcPct val="180000"/>
              </a:lnSpc>
            </a:pP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day. The first job for my team was to paint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walls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of the elementary school on an island near</a:t>
            </a:r>
          </a:p>
          <a:p>
            <a:pPr algn="just">
              <a:lnSpc>
                <a:spcPct val="180000"/>
              </a:lnSpc>
            </a:pP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Cebu. When I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first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saw the school building,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looked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old and worn. </a:t>
            </a: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Walking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inside, we met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 group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of students </a:t>
            </a: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studying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When they saw us,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they welcomed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us.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0" y="-27384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 step2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4932040" y="1628800"/>
            <a:ext cx="18002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179512" y="4869160"/>
            <a:ext cx="187220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4318923" y="4869160"/>
            <a:ext cx="2629341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3635896" y="5733256"/>
            <a:ext cx="151216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037161" y="1709053"/>
            <a:ext cx="16950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‘~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에 착수하다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3639" y="4869160"/>
            <a:ext cx="16950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&lt;look+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형용사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&gt;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55976" y="4882997"/>
            <a:ext cx="28112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→ 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When we walked inside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34983" y="5826750"/>
            <a:ext cx="21139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능동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.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진행의 현재분사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0660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/>
      <p:bldP spid="17" grpId="0"/>
      <p:bldP spid="18" grpId="0"/>
      <p:bldP spid="1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180000"/>
              </a:lnSpc>
            </a:pP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pPr algn="just">
              <a:lnSpc>
                <a:spcPct val="180000"/>
              </a:lnSpc>
            </a:pPr>
            <a:r>
              <a:rPr lang="en-US" altLang="ko-KR" sz="30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Their 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warm welcome motivated me to do a good </a:t>
            </a:r>
            <a:r>
              <a:rPr lang="en-US" altLang="ko-KR" sz="30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job. Although 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painting the walls for several hours was hard work, </a:t>
            </a:r>
            <a:r>
              <a:rPr lang="en-US" altLang="ko-KR" sz="30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felt 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great.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0" y="4798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 step2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cxnSp>
        <p:nvCxnSpPr>
          <p:cNvPr id="8" name="직선 연결선 7"/>
          <p:cNvCxnSpPr/>
          <p:nvPr/>
        </p:nvCxnSpPr>
        <p:spPr>
          <a:xfrm>
            <a:off x="179512" y="3284984"/>
            <a:ext cx="144016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23928" y="2448981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목적격보어로 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to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부정사를 취함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95829" y="3450486"/>
            <a:ext cx="226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동명사 주어 단수 취급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7504" y="3341925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양보의 접속사 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‘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비록 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~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이지만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3617894" y="2405959"/>
            <a:ext cx="3564396" cy="197370"/>
            <a:chOff x="3563888" y="2420888"/>
            <a:chExt cx="3564396" cy="197370"/>
          </a:xfrm>
        </p:grpSpPr>
        <p:cxnSp>
          <p:nvCxnSpPr>
            <p:cNvPr id="4" name="직선 연결선 3"/>
            <p:cNvCxnSpPr/>
            <p:nvPr/>
          </p:nvCxnSpPr>
          <p:spPr>
            <a:xfrm>
              <a:off x="3635896" y="2420888"/>
              <a:ext cx="1728192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" name="직선 연결선 6"/>
            <p:cNvCxnSpPr/>
            <p:nvPr/>
          </p:nvCxnSpPr>
          <p:spPr>
            <a:xfrm>
              <a:off x="6012160" y="2420888"/>
              <a:ext cx="1008112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꺾인 연결선 17"/>
            <p:cNvCxnSpPr/>
            <p:nvPr/>
          </p:nvCxnSpPr>
          <p:spPr>
            <a:xfrm>
              <a:off x="3563888" y="2420888"/>
              <a:ext cx="432048" cy="197370"/>
            </a:xfrm>
            <a:prstGeom prst="bentConnector3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꺾인 연결선 19"/>
            <p:cNvCxnSpPr/>
            <p:nvPr/>
          </p:nvCxnSpPr>
          <p:spPr>
            <a:xfrm rot="10800000" flipV="1">
              <a:off x="6660232" y="2420888"/>
              <a:ext cx="468052" cy="197370"/>
            </a:xfrm>
            <a:prstGeom prst="bentConnector3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9" name="자유형 48"/>
          <p:cNvSpPr/>
          <p:nvPr/>
        </p:nvSpPr>
        <p:spPr>
          <a:xfrm>
            <a:off x="1470915" y="4784271"/>
            <a:ext cx="1099516" cy="714576"/>
          </a:xfrm>
          <a:custGeom>
            <a:avLst/>
            <a:gdLst>
              <a:gd name="connsiteX0" fmla="*/ 80299 w 1099516"/>
              <a:gd name="connsiteY0" fmla="*/ 48986 h 714576"/>
              <a:gd name="connsiteX1" fmla="*/ 96628 w 1099516"/>
              <a:gd name="connsiteY1" fmla="*/ 653143 h 714576"/>
              <a:gd name="connsiteX2" fmla="*/ 1043685 w 1099516"/>
              <a:gd name="connsiteY2" fmla="*/ 620486 h 714576"/>
              <a:gd name="connsiteX3" fmla="*/ 994699 w 1099516"/>
              <a:gd name="connsiteY3" fmla="*/ 0 h 714576"/>
              <a:gd name="connsiteX4" fmla="*/ 994699 w 1099516"/>
              <a:gd name="connsiteY4" fmla="*/ 0 h 714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9516" h="714576">
                <a:moveTo>
                  <a:pt x="80299" y="48986"/>
                </a:moveTo>
                <a:cubicBezTo>
                  <a:pt x="8181" y="303439"/>
                  <a:pt x="-63936" y="557893"/>
                  <a:pt x="96628" y="653143"/>
                </a:cubicBezTo>
                <a:cubicBezTo>
                  <a:pt x="257192" y="748393"/>
                  <a:pt x="894007" y="729343"/>
                  <a:pt x="1043685" y="620486"/>
                </a:cubicBezTo>
                <a:cubicBezTo>
                  <a:pt x="1193364" y="511629"/>
                  <a:pt x="994699" y="0"/>
                  <a:pt x="994699" y="0"/>
                </a:cubicBezTo>
                <a:lnTo>
                  <a:pt x="994699" y="0"/>
                </a:ln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" name="그룹 4"/>
          <p:cNvGrpSpPr/>
          <p:nvPr/>
        </p:nvGrpSpPr>
        <p:grpSpPr>
          <a:xfrm>
            <a:off x="1907704" y="3284984"/>
            <a:ext cx="7092788" cy="122479"/>
            <a:chOff x="1907704" y="3284984"/>
            <a:chExt cx="7092788" cy="122479"/>
          </a:xfrm>
        </p:grpSpPr>
        <p:cxnSp>
          <p:nvCxnSpPr>
            <p:cNvPr id="9" name="직선 연결선 8"/>
            <p:cNvCxnSpPr/>
            <p:nvPr/>
          </p:nvCxnSpPr>
          <p:spPr>
            <a:xfrm>
              <a:off x="1907704" y="3284984"/>
              <a:ext cx="1368152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>
              <a:off x="8316416" y="3284984"/>
              <a:ext cx="684076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50" name="그룹 49"/>
            <p:cNvGrpSpPr/>
            <p:nvPr/>
          </p:nvGrpSpPr>
          <p:grpSpPr>
            <a:xfrm>
              <a:off x="2987824" y="3284984"/>
              <a:ext cx="5544616" cy="122479"/>
              <a:chOff x="5148064" y="2249760"/>
              <a:chExt cx="1619642" cy="318574"/>
            </a:xfrm>
          </p:grpSpPr>
          <p:cxnSp>
            <p:nvCxnSpPr>
              <p:cNvPr id="51" name="직선 연결선 50"/>
              <p:cNvCxnSpPr/>
              <p:nvPr/>
            </p:nvCxnSpPr>
            <p:spPr>
              <a:xfrm>
                <a:off x="6767706" y="2249760"/>
                <a:ext cx="0" cy="293658"/>
              </a:xfrm>
              <a:prstGeom prst="line">
                <a:avLst/>
              </a:prstGeom>
              <a:ln>
                <a:tailEnd type="none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2" name="직선 연결선 51"/>
              <p:cNvCxnSpPr/>
              <p:nvPr/>
            </p:nvCxnSpPr>
            <p:spPr>
              <a:xfrm flipH="1">
                <a:off x="5148064" y="2568334"/>
                <a:ext cx="1619642" cy="0"/>
              </a:xfrm>
              <a:prstGeom prst="line">
                <a:avLst/>
              </a:prstGeom>
              <a:ln>
                <a:tailEnd type="none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3" name="직선 화살표 연결선 52"/>
              <p:cNvCxnSpPr/>
              <p:nvPr/>
            </p:nvCxnSpPr>
            <p:spPr>
              <a:xfrm flipV="1">
                <a:off x="5148064" y="2249760"/>
                <a:ext cx="0" cy="318574"/>
              </a:xfrm>
              <a:prstGeom prst="straightConnector1">
                <a:avLst/>
              </a:prstGeom>
              <a:ln>
                <a:tailEnd type="none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53599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5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11560" y="1901723"/>
            <a:ext cx="7632848" cy="4623621"/>
          </a:xfrm>
          <a:prstGeom prst="rect">
            <a:avLst/>
          </a:prstGeom>
          <a:solidFill>
            <a:schemeClr val="accent5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 smtClean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r>
              <a:rPr lang="en-US" altLang="ko-KR" sz="28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kern="600" spc="-100" dirty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What do you plan to learn during this vacation</a:t>
            </a:r>
            <a:r>
              <a:rPr lang="en-US" altLang="ko-KR" sz="2800" kern="600" spc="-100" dirty="0" smtClean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 smtClean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r>
              <a:rPr lang="en-US" altLang="ko-KR" sz="2800" spc="-100" dirty="0" smtClean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sz="2800" spc="-100" dirty="0" smtClean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I’m </a:t>
            </a:r>
            <a:r>
              <a:rPr lang="en-US" altLang="ko-KR" sz="2800" spc="-100" dirty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thinking of taking a guitar lesson</a:t>
            </a:r>
            <a:r>
              <a:rPr lang="en-US" altLang="ko-KR" sz="2800" spc="-100" dirty="0" smtClean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28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Sounds great! I’d like to learn something new.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B </a:t>
            </a:r>
            <a:r>
              <a:rPr lang="en-US" altLang="ko-KR" sz="2800" spc="-100" dirty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What would you like to do then?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28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Well..., I don’t know.</a:t>
            </a:r>
            <a:endParaRPr lang="ko-KR" altLang="en-US" sz="2800" spc="-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HY강B" pitchFamily="18" charset="-127"/>
              </a:rPr>
              <a:t>  Expression 1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899592" y="1260049"/>
            <a:ext cx="423127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b="1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소망</a:t>
            </a:r>
            <a:r>
              <a:rPr lang="en-US" altLang="ko-KR" sz="2400" b="1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400" b="1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의도 말하기</a:t>
            </a:r>
            <a:endParaRPr lang="ko-KR" altLang="en-US" sz="2400" b="1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" name="눈물 방울 14"/>
          <p:cNvSpPr/>
          <p:nvPr/>
        </p:nvSpPr>
        <p:spPr>
          <a:xfrm rot="16200000">
            <a:off x="349762" y="1222986"/>
            <a:ext cx="720080" cy="667611"/>
          </a:xfrm>
          <a:prstGeom prst="teardrop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3778" y="126004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3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0403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9512" y="1199646"/>
            <a:ext cx="4320480" cy="5253690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ko-KR" altLang="en-US" sz="2100" b="1" dirty="0" smtClean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▶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소망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의도 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묻기</a:t>
            </a:r>
            <a:endParaRPr lang="en-US" altLang="ko-KR" sz="21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/>
                <a:ea typeface="맑은 고딕"/>
              </a:rPr>
              <a:t>What do you </a:t>
            </a:r>
            <a:r>
              <a:rPr lang="en-US" altLang="ko-KR" sz="2100" dirty="0" err="1">
                <a:solidFill>
                  <a:schemeClr val="tx1"/>
                </a:solidFill>
                <a:latin typeface="맑은 고딕"/>
                <a:ea typeface="맑은 고딕"/>
              </a:rPr>
              <a:t>plan〔intend</a:t>
            </a:r>
            <a:r>
              <a:rPr lang="en-US" altLang="ko-KR" sz="2100" dirty="0">
                <a:solidFill>
                  <a:schemeClr val="tx1"/>
                </a:solidFill>
                <a:latin typeface="맑은 고딕"/>
                <a:ea typeface="맑은 고딕"/>
              </a:rPr>
              <a:t>〕 to do?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/>
                <a:ea typeface="맑은 고딕"/>
              </a:rPr>
              <a:t>What </a:t>
            </a:r>
            <a:r>
              <a:rPr lang="en-US" altLang="ko-KR" sz="2100" dirty="0">
                <a:solidFill>
                  <a:schemeClr val="tx1"/>
                </a:solidFill>
                <a:latin typeface="맑은 고딕"/>
                <a:ea typeface="맑은 고딕"/>
              </a:rPr>
              <a:t>are you planning to do this weekend?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/>
                <a:ea typeface="맑은 고딕"/>
              </a:rPr>
              <a:t>Are </a:t>
            </a:r>
            <a:r>
              <a:rPr lang="en-US" altLang="ko-KR" sz="2100" dirty="0">
                <a:solidFill>
                  <a:schemeClr val="tx1"/>
                </a:solidFill>
                <a:latin typeface="맑은 고딕"/>
                <a:ea typeface="맑은 고딕"/>
              </a:rPr>
              <a:t>you thinking of buying a computer?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/>
                <a:ea typeface="맑은 고딕"/>
              </a:rPr>
              <a:t>Where </a:t>
            </a:r>
            <a:r>
              <a:rPr lang="en-US" altLang="ko-KR" sz="2100" dirty="0">
                <a:solidFill>
                  <a:schemeClr val="tx1"/>
                </a:solidFill>
                <a:latin typeface="맑은 고딕"/>
                <a:ea typeface="맑은 고딕"/>
              </a:rPr>
              <a:t>would you like to go next year?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/>
                <a:ea typeface="맑은 고딕"/>
              </a:rPr>
              <a:t>What </a:t>
            </a:r>
            <a:r>
              <a:rPr lang="en-US" altLang="ko-KR" sz="2100" dirty="0">
                <a:solidFill>
                  <a:schemeClr val="tx1"/>
                </a:solidFill>
                <a:latin typeface="맑은 고딕"/>
                <a:ea typeface="맑은 고딕"/>
              </a:rPr>
              <a:t>do you want to be in the future?</a:t>
            </a:r>
            <a:endParaRPr lang="ko-KR" altLang="en-US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1</a:t>
            </a:r>
            <a:endParaRPr lang="en-US" altLang="ko-KR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716017" y="1186118"/>
            <a:ext cx="4304028" cy="5253690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100" b="1" dirty="0" smtClean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▶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소망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의도 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말하기</a:t>
            </a:r>
            <a:endParaRPr lang="en-US" altLang="ko-KR" sz="21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/>
                <a:ea typeface="맑은 고딕"/>
              </a:rPr>
              <a:t>I’m </a:t>
            </a:r>
            <a:r>
              <a:rPr lang="en-US" altLang="ko-KR" sz="2100" dirty="0">
                <a:solidFill>
                  <a:schemeClr val="tx1"/>
                </a:solidFill>
                <a:latin typeface="맑은 고딕"/>
                <a:ea typeface="맑은 고딕"/>
              </a:rPr>
              <a:t>thinking </a:t>
            </a:r>
            <a:r>
              <a:rPr lang="en-US" altLang="ko-KR" sz="2100" dirty="0" err="1">
                <a:solidFill>
                  <a:schemeClr val="tx1"/>
                </a:solidFill>
                <a:latin typeface="맑은 고딕"/>
                <a:ea typeface="맑은 고딕"/>
              </a:rPr>
              <a:t>of〔about</a:t>
            </a:r>
            <a:r>
              <a:rPr lang="en-US" altLang="ko-KR" sz="2100" dirty="0">
                <a:solidFill>
                  <a:schemeClr val="tx1"/>
                </a:solidFill>
                <a:latin typeface="맑은 고딕"/>
                <a:ea typeface="맑은 고딕"/>
              </a:rPr>
              <a:t>〕 going to France.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/>
                <a:ea typeface="맑은 고딕"/>
              </a:rPr>
              <a:t>I’m </a:t>
            </a:r>
            <a:r>
              <a:rPr lang="en-US" altLang="ko-KR" sz="2100" dirty="0">
                <a:solidFill>
                  <a:schemeClr val="tx1"/>
                </a:solidFill>
                <a:latin typeface="맑은 고딕"/>
                <a:ea typeface="맑은 고딕"/>
              </a:rPr>
              <a:t>planning to lose some weight.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/>
                <a:ea typeface="맑은 고딕"/>
              </a:rPr>
              <a:t>I’m </a:t>
            </a:r>
            <a:r>
              <a:rPr lang="en-US" altLang="ko-KR" sz="2100" dirty="0">
                <a:solidFill>
                  <a:schemeClr val="tx1"/>
                </a:solidFill>
                <a:latin typeface="맑은 고딕"/>
                <a:ea typeface="맑은 고딕"/>
              </a:rPr>
              <a:t>going to go abroad to study.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/>
                <a:ea typeface="맑은 고딕"/>
              </a:rPr>
              <a:t>I </a:t>
            </a:r>
            <a:r>
              <a:rPr lang="en-US" altLang="ko-KR" sz="2100" dirty="0">
                <a:solidFill>
                  <a:schemeClr val="tx1"/>
                </a:solidFill>
                <a:latin typeface="맑은 고딕"/>
                <a:ea typeface="맑은 고딕"/>
              </a:rPr>
              <a:t>wish I could see you today.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/>
                <a:ea typeface="맑은 고딕"/>
              </a:rPr>
              <a:t>I </a:t>
            </a:r>
            <a:r>
              <a:rPr lang="en-US" altLang="ko-KR" sz="2100" dirty="0">
                <a:solidFill>
                  <a:schemeClr val="tx1"/>
                </a:solidFill>
                <a:latin typeface="맑은 고딕"/>
                <a:ea typeface="맑은 고딕"/>
              </a:rPr>
              <a:t>hope that I will be a dancer in the future.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/>
                <a:ea typeface="맑은 고딕"/>
              </a:rPr>
              <a:t>I’d </a:t>
            </a:r>
            <a:r>
              <a:rPr lang="en-US" altLang="ko-KR" sz="2100" dirty="0">
                <a:solidFill>
                  <a:schemeClr val="tx1"/>
                </a:solidFill>
                <a:latin typeface="맑은 고딕"/>
                <a:ea typeface="맑은 고딕"/>
              </a:rPr>
              <a:t>like to see the pyramids.</a:t>
            </a:r>
            <a:endParaRPr lang="ko-KR" altLang="en-US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817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2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635176" y="1934723"/>
            <a:ext cx="7897263" cy="4446605"/>
          </a:xfrm>
          <a:prstGeom prst="rect">
            <a:avLst/>
          </a:prstGeom>
          <a:solidFill>
            <a:schemeClr val="accent5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40000" indent="-457200" algn="just"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2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really want to work in the UN to help poor </a:t>
            </a:r>
            <a:r>
              <a:rPr lang="en-US" altLang="ko-KR" sz="2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people. What </a:t>
            </a:r>
            <a:r>
              <a:rPr lang="en-US" altLang="ko-KR" sz="2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 you think of my dream?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B </a:t>
            </a:r>
            <a:r>
              <a:rPr lang="en-US" altLang="ko-KR" sz="2800" dirty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I’m surprised that you have such a great vision!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2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I’m not sure if I can reach the goal, though.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B </a:t>
            </a:r>
            <a:r>
              <a:rPr lang="en-US" altLang="ko-KR" sz="2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Think positively!</a:t>
            </a:r>
            <a:endParaRPr lang="en-US" altLang="ko-KR" sz="2800" kern="6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순서도: 대체 처리 4"/>
          <p:cNvSpPr/>
          <p:nvPr/>
        </p:nvSpPr>
        <p:spPr>
          <a:xfrm>
            <a:off x="899592" y="1235761"/>
            <a:ext cx="3960440" cy="609063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놀라움</a:t>
            </a:r>
            <a:r>
              <a:rPr lang="en-US" altLang="ko-KR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감탄 표현하기</a:t>
            </a:r>
          </a:p>
        </p:txBody>
      </p:sp>
      <p:sp>
        <p:nvSpPr>
          <p:cNvPr id="10" name="눈물 방울 9"/>
          <p:cNvSpPr/>
          <p:nvPr/>
        </p:nvSpPr>
        <p:spPr>
          <a:xfrm rot="16200000">
            <a:off x="349762" y="1222986"/>
            <a:ext cx="720080" cy="667611"/>
          </a:xfrm>
          <a:prstGeom prst="teardrop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3778" y="126004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3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1931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6866" y="1147056"/>
            <a:ext cx="8757621" cy="5088078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100" b="1" dirty="0" smtClean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▶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놀라움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감탄 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표현하기</a:t>
            </a:r>
            <a:endParaRPr lang="en-US" altLang="ko-KR" sz="21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I’m surprised (that) you feel that way.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It’s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surprising (that) you don’t like noodles.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That’s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incredible. / It’s surprising!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really looks amazing.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(just) can’t believe this.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sounds unbelievable.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must be kidding!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 great dream you have!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How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comfortable this moving cart is!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9924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468048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algn="just"/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동사와 형용사의 성질을 모두 가지며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현재분사와 과거분사 두 종류가 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있다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252000" algn="just"/>
            <a:endParaRPr lang="en-US" altLang="ko-KR" sz="24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/>
            <a:endParaRPr lang="en-US" altLang="ko-KR" sz="2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/>
            <a:endParaRPr lang="en-US" altLang="ko-KR" sz="24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/>
            <a:endParaRPr lang="en-US" altLang="ko-KR" sz="24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/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Look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at that clown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smiling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at us! </a:t>
            </a:r>
            <a:r>
              <a:rPr lang="en-US" altLang="ko-KR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능동</a:t>
            </a:r>
            <a:r>
              <a:rPr lang="en-US" altLang="ko-KR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 little child is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looking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at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flying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birds. </a:t>
            </a:r>
            <a:r>
              <a:rPr lang="en-US" altLang="ko-KR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진행</a:t>
            </a:r>
            <a:r>
              <a:rPr lang="en-US" altLang="ko-KR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This doll was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made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by me. </a:t>
            </a:r>
            <a:r>
              <a:rPr lang="en-US" altLang="ko-KR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수동</a:t>
            </a:r>
            <a:r>
              <a:rPr lang="en-US" altLang="ko-KR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 not touch the pieces of the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broken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vase. </a:t>
            </a:r>
            <a:r>
              <a:rPr lang="en-US" altLang="ko-KR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수동</a:t>
            </a:r>
            <a:r>
              <a:rPr lang="en-US" altLang="ko-KR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My sister has just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finished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her homework. </a:t>
            </a:r>
            <a:r>
              <a:rPr lang="en-US" altLang="ko-KR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완료</a:t>
            </a:r>
            <a:r>
              <a:rPr lang="en-US" altLang="ko-KR" sz="2100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endParaRPr lang="en-US" altLang="ko-KR" sz="2400" dirty="0" smtClean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분사의 형태와 의미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A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893644"/>
              </p:ext>
            </p:extLst>
          </p:nvPr>
        </p:nvGraphicFramePr>
        <p:xfrm>
          <a:off x="611560" y="2852936"/>
          <a:ext cx="8134336" cy="1576176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66754"/>
                <a:gridCol w="3960440"/>
                <a:gridCol w="2807142"/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b="1" spc="-300" dirty="0" smtClean="0">
                          <a:latin typeface="+mn-ea"/>
                          <a:ea typeface="+mn-ea"/>
                        </a:rPr>
                        <a:t>형태</a:t>
                      </a:r>
                      <a:endParaRPr lang="ko-KR" altLang="en-US" b="1" spc="-3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의미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692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현재분사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동사원형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+-</a:t>
                      </a:r>
                      <a:r>
                        <a:rPr lang="en-US" altLang="ko-KR" dirty="0" err="1" smtClean="0">
                          <a:latin typeface="HY강M" panose="020B0600000101010101" charset="-127"/>
                          <a:ea typeface="HY강M" panose="020B0600000101010101" charset="-127"/>
                        </a:rPr>
                        <a:t>ing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능동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·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진행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과거분사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동사원형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+-</a:t>
                      </a:r>
                      <a:r>
                        <a:rPr lang="en-US" altLang="ko-KR" dirty="0" err="1" smtClean="0">
                          <a:latin typeface="HY강M" panose="020B0600000101010101" charset="-127"/>
                          <a:ea typeface="HY강M" panose="020B0600000101010101" charset="-127"/>
                        </a:rPr>
                        <a:t>ed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,</a:t>
                      </a:r>
                      <a:r>
                        <a:rPr lang="en-US" altLang="ko-KR" baseline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 </a:t>
                      </a:r>
                      <a:r>
                        <a:rPr lang="ko-KR" altLang="en-US" baseline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불규칙 과거분사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수동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·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완료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247598" y="2276872"/>
            <a:ext cx="7204259" cy="3096344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동사의 일부로 쓰인 분사</a:t>
            </a:r>
          </a:p>
          <a:p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현재분사는 진행형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과거분사는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수동형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또는 완료형에 쓰인다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was sleeping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on the sofa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그는 소파에서 자고 있었다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This chair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was made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by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my father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 의자는 나의 아버지에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의해 만들어졌다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have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just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finished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the work.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나는 그 일을 막 끝마쳤다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오각형 10"/>
          <p:cNvSpPr/>
          <p:nvPr/>
        </p:nvSpPr>
        <p:spPr>
          <a:xfrm>
            <a:off x="594206" y="1844824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" name="순서도: 대체 처리 4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분사의 형태와 의미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눈물 방울 5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A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04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446446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한정적 용법으로 쓰여 형용사처럼 명사를 앞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·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뒤에서 꾸며주거나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서술적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용법으로 쓰여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주어나 목적어를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설명하는 보어 역할을 한다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ko-KR" altLang="en-US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명사 수식</a:t>
            </a: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Wash vegetables with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running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water.</a:t>
            </a:r>
          </a:p>
          <a:p>
            <a:pPr algn="just">
              <a:lnSpc>
                <a:spcPct val="200000"/>
              </a:lnSpc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will talk about his works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displayed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here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just"/>
            <a:r>
              <a:rPr lang="en-US" altLang="ko-KR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2.  </a:t>
            </a:r>
            <a:r>
              <a:rPr lang="ko-KR" altLang="en-US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보어 역할</a:t>
            </a: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[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주격보어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] Sally sat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watching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TV.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  Nicole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lives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surrounded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by books.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[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목적격보어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] I heard him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calling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my name.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     I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heard my name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called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분사의</a:t>
            </a:r>
            <a:r>
              <a:rPr lang="en-US" altLang="ko-KR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역할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B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3635896" y="3948336"/>
            <a:ext cx="1080120" cy="196524"/>
            <a:chOff x="5148064" y="2249760"/>
            <a:chExt cx="1619642" cy="318574"/>
          </a:xfrm>
        </p:grpSpPr>
        <p:cxnSp>
          <p:nvCxnSpPr>
            <p:cNvPr id="12" name="직선 연결선 11"/>
            <p:cNvCxnSpPr/>
            <p:nvPr/>
          </p:nvCxnSpPr>
          <p:spPr>
            <a:xfrm>
              <a:off x="6767706" y="2249760"/>
              <a:ext cx="0" cy="29365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flipH="1">
              <a:off x="5148064" y="2568334"/>
              <a:ext cx="1619642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직선 화살표 연결선 13"/>
            <p:cNvCxnSpPr/>
            <p:nvPr/>
          </p:nvCxnSpPr>
          <p:spPr>
            <a:xfrm flipV="1">
              <a:off x="5148064" y="2249760"/>
              <a:ext cx="0" cy="31857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5" name="그룹 14"/>
          <p:cNvGrpSpPr/>
          <p:nvPr/>
        </p:nvGrpSpPr>
        <p:grpSpPr>
          <a:xfrm flipH="1">
            <a:off x="3707904" y="3343725"/>
            <a:ext cx="1008112" cy="199556"/>
            <a:chOff x="5148064" y="2249760"/>
            <a:chExt cx="1619642" cy="318574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6767706" y="2249760"/>
              <a:ext cx="0" cy="29365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 flipH="1">
              <a:off x="5148064" y="2568334"/>
              <a:ext cx="1619642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직선 화살표 연결선 17"/>
            <p:cNvCxnSpPr/>
            <p:nvPr/>
          </p:nvCxnSpPr>
          <p:spPr>
            <a:xfrm flipV="1">
              <a:off x="5148064" y="2249760"/>
              <a:ext cx="0" cy="31857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9" name="직선 연결선 18"/>
          <p:cNvCxnSpPr/>
          <p:nvPr/>
        </p:nvCxnSpPr>
        <p:spPr>
          <a:xfrm>
            <a:off x="3275856" y="3343725"/>
            <a:ext cx="10801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>
            <a:off x="4451229" y="3343725"/>
            <a:ext cx="69683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3299101" y="3933056"/>
            <a:ext cx="69683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>
            <a:off x="4102811" y="3933056"/>
            <a:ext cx="118926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08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446446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indent="-457200" algn="just">
              <a:lnSpc>
                <a:spcPct val="150000"/>
              </a:lnSpc>
              <a:buAutoNum type="arabicPeriod" startAt="3"/>
            </a:pPr>
            <a:r>
              <a:rPr lang="ko-KR" altLang="en-US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현재분사 </a:t>
            </a:r>
            <a:r>
              <a:rPr lang="en-US" altLang="ko-KR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vs. </a:t>
            </a:r>
            <a:r>
              <a:rPr lang="ko-KR" altLang="en-US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동명사</a:t>
            </a: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현재분사는 ‘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~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하고 있는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진행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)’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의미로 형용사의 역할을 하며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동명사는 ‘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~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하는 것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~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을 위한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용도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)’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의미로 명사의 역할을 한다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Look at that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waiting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boy</a:t>
            </a:r>
            <a:r>
              <a:rPr lang="en-US" altLang="ko-KR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. - </a:t>
            </a:r>
            <a:r>
              <a:rPr lang="ko-KR" altLang="en-US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현재분사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He’s entering the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waiting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room</a:t>
            </a:r>
            <a:r>
              <a:rPr lang="en-US" altLang="ko-KR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. - </a:t>
            </a:r>
            <a:r>
              <a:rPr lang="ko-KR" altLang="en-US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동명사</a:t>
            </a:r>
            <a:endParaRPr lang="en-US" altLang="ko-KR" sz="2100" dirty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분사의</a:t>
            </a:r>
            <a:r>
              <a:rPr lang="en-US" altLang="ko-KR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역할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B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82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247598" y="2276872"/>
            <a:ext cx="7204259" cy="3096344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현재분사와 동명사의 예</a:t>
            </a:r>
          </a:p>
          <a:p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현재분사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sleeping girl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잠자는 소녀</a:t>
            </a:r>
            <a:endParaRPr lang="ko-KR" altLang="en-US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 walking bear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걸어 다니는 곰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 running dog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달리는 개</a:t>
            </a:r>
          </a:p>
          <a:p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동명사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sleeping bag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침낭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 walking stick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지팡이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running shoes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운동화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오각형 10"/>
          <p:cNvSpPr/>
          <p:nvPr/>
        </p:nvSpPr>
        <p:spPr>
          <a:xfrm>
            <a:off x="594206" y="1844824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" name="순서도: 대체 처리 4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분사의 역할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눈물 방울 5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B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26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446446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His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failure was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surprising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was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surprised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at his failure.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7"/>
            <a:ext cx="3960440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 형태의 감정형용사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C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874922"/>
              </p:ext>
            </p:extLst>
          </p:nvPr>
        </p:nvGraphicFramePr>
        <p:xfrm>
          <a:off x="467544" y="2348880"/>
          <a:ext cx="8134336" cy="13601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65584"/>
                <a:gridCol w="3564106"/>
                <a:gridCol w="3204646"/>
              </a:tblGrid>
              <a:tr h="720080">
                <a:tc>
                  <a:txBody>
                    <a:bodyPr/>
                    <a:lstStyle/>
                    <a:p>
                      <a:r>
                        <a:rPr lang="ko-KR" altLang="en-US" dirty="0" err="1" smtClean="0"/>
                        <a:t>현재분사형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‘~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한 감정을 유발하는’이라는 능동의 의미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/>
                        <a:t>surprising, exciting, interesting,</a:t>
                      </a:r>
                    </a:p>
                    <a:p>
                      <a:r>
                        <a:rPr lang="en-US" altLang="ko-KR" b="0" dirty="0" smtClean="0"/>
                        <a:t>satisfying, tiring ...</a:t>
                      </a:r>
                      <a:endParaRPr lang="ko-KR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ko-KR" altLang="en-US" b="1" dirty="0" err="1" smtClean="0"/>
                        <a:t>과거분사형</a:t>
                      </a:r>
                      <a:endParaRPr lang="ko-KR" altLang="en-US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‘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~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한 감정을 느끼게 되는’이라는 수동의 의미</a:t>
                      </a:r>
                      <a:r>
                        <a:rPr lang="ko-KR" altLang="en-US" baseline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 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/>
                        <a:t>surprised, excited, interested,</a:t>
                      </a:r>
                    </a:p>
                    <a:p>
                      <a:r>
                        <a:rPr lang="en-US" altLang="ko-KR" b="0" dirty="0" smtClean="0"/>
                        <a:t>satisfied, tired ...</a:t>
                      </a:r>
                      <a:endParaRPr lang="ko-KR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52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446446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400" b="1" dirty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분사구문</a:t>
            </a:r>
            <a:r>
              <a:rPr lang="en-US" altLang="ko-KR" sz="2400" b="1" dirty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en-US" altLang="ko-KR" sz="21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1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접속사＋주어＋동사</a:t>
            </a:r>
            <a:r>
              <a:rPr lang="en-US" altLang="ko-KR" sz="21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21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부사절을 부사구로 나타낸 구문이다</a:t>
            </a:r>
            <a:r>
              <a:rPr lang="en-US" altLang="ko-KR" sz="21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ko-KR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분사구문 </a:t>
            </a:r>
            <a:r>
              <a:rPr lang="ko-KR" altLang="en-US" sz="2400" b="1" dirty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만들기</a:t>
            </a:r>
          </a:p>
          <a:p>
            <a:pPr algn="just">
              <a:lnSpc>
                <a:spcPct val="150000"/>
              </a:lnSpc>
            </a:pPr>
            <a:r>
              <a:rPr lang="ko-KR" altLang="en-US" sz="1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❶ 부사절에서 접속사를 생략</a:t>
            </a:r>
          </a:p>
          <a:p>
            <a:pPr algn="just">
              <a:lnSpc>
                <a:spcPct val="150000"/>
              </a:lnSpc>
            </a:pPr>
            <a:r>
              <a:rPr lang="ko-KR" altLang="en-US" sz="1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❷ 부사절의 주어와 주절의 주어가 같으면 부사절의 주어 생략</a:t>
            </a:r>
            <a:r>
              <a:rPr lang="en-US" altLang="ko-KR" sz="1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다르면 남겨 둠</a:t>
            </a:r>
          </a:p>
          <a:p>
            <a:pPr algn="just">
              <a:lnSpc>
                <a:spcPct val="150000"/>
              </a:lnSpc>
            </a:pPr>
            <a:r>
              <a:rPr lang="ko-KR" altLang="en-US" sz="1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❸ 부사절의 시제와 주절의 시제가 같은 경우 → </a:t>
            </a:r>
            <a:r>
              <a:rPr lang="en-US" altLang="ko-KR" sz="1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1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동사원형＋</a:t>
            </a:r>
            <a:r>
              <a:rPr lang="en-US" altLang="ko-KR" sz="1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en-US" altLang="ko-KR" sz="16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ing</a:t>
            </a:r>
            <a:r>
              <a:rPr lang="en-US" altLang="ko-KR" sz="1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 </a:t>
            </a:r>
            <a:r>
              <a:rPr lang="en-US" altLang="ko-KR" sz="16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16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단순분사구문</a:t>
            </a:r>
            <a:r>
              <a:rPr lang="en-US" altLang="ko-KR" sz="16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algn="just"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부사절의 </a:t>
            </a:r>
            <a:r>
              <a:rPr lang="ko-KR" altLang="en-US" sz="1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시제가 주절의 시제보다 앞설 경우 → </a:t>
            </a:r>
            <a:r>
              <a:rPr lang="en-US" altLang="ko-KR" sz="1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&lt;having</a:t>
            </a:r>
            <a:r>
              <a:rPr lang="ko-KR" altLang="en-US" sz="1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</a:t>
            </a:r>
            <a:r>
              <a:rPr lang="ko-KR" altLang="en-US" sz="16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과거분사</a:t>
            </a:r>
            <a:r>
              <a:rPr lang="en-US" altLang="ko-KR" sz="16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 </a:t>
            </a:r>
            <a:r>
              <a:rPr lang="en-US" altLang="ko-KR" sz="1600" spc="-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1600" spc="-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완료분사구문</a:t>
            </a:r>
            <a:r>
              <a:rPr lang="en-US" altLang="ko-KR" sz="1600" spc="-100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algn="just">
              <a:lnSpc>
                <a:spcPct val="150000"/>
              </a:lnSpc>
            </a:pPr>
            <a:endParaRPr lang="en-US" altLang="ko-KR" sz="1600" dirty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1600" dirty="0" smtClean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1600" dirty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1600" dirty="0" smtClean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1600" dirty="0" smtClean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1600" dirty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7"/>
            <a:ext cx="3960440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분사구문</a:t>
            </a:r>
            <a:r>
              <a:rPr lang="en-US" altLang="ko-KR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만들기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분사구문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D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sp>
        <p:nvSpPr>
          <p:cNvPr id="12" name="순서도: 대체 처리 11"/>
          <p:cNvSpPr/>
          <p:nvPr/>
        </p:nvSpPr>
        <p:spPr>
          <a:xfrm>
            <a:off x="834005" y="4869160"/>
            <a:ext cx="7770443" cy="1080120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❶ When ❷ I ❸ saw the dog, ❷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got scared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→    Ø       </a:t>
            </a:r>
            <a:r>
              <a:rPr lang="en-US" altLang="ko-KR" sz="2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Ø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Seeing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dog, I got scared.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1331640" y="5301208"/>
            <a:ext cx="79208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2411760" y="5301208"/>
            <a:ext cx="28803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2987824" y="5301208"/>
            <a:ext cx="50405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/>
          <p:nvPr/>
        </p:nvCxnSpPr>
        <p:spPr>
          <a:xfrm>
            <a:off x="1727684" y="5301208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/>
          <p:nvPr/>
        </p:nvCxnSpPr>
        <p:spPr>
          <a:xfrm>
            <a:off x="2560565" y="5303944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직선 화살표 연결선 29"/>
          <p:cNvCxnSpPr/>
          <p:nvPr/>
        </p:nvCxnSpPr>
        <p:spPr>
          <a:xfrm>
            <a:off x="3239852" y="5301208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19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눈금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66"/>
        </a:solidFill>
        <a:ln>
          <a:noFill/>
        </a:ln>
      </a:spPr>
      <a:bodyPr rtlCol="0" anchor="ctr"/>
      <a:lstStyle>
        <a:defPPr algn="ctr">
          <a:defRPr>
            <a:solidFill>
              <a:srgbClr val="FF0066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spcBef>
            <a:spcPts val="30"/>
          </a:spcBef>
          <a:defRPr sz="1600" b="1" dirty="0">
            <a:solidFill>
              <a:schemeClr val="accent5">
                <a:lumMod val="75000"/>
              </a:schemeClr>
            </a:solidFill>
            <a:latin typeface="HY강B" panose="02030600000101010101" pitchFamily="18" charset="-127"/>
            <a:ea typeface="HY강B" panose="02030600000101010101" pitchFamily="18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7038</TotalTime>
  <Words>1868</Words>
  <Application>Microsoft Office PowerPoint</Application>
  <PresentationFormat>화면 슬라이드 쇼(4:3)</PresentationFormat>
  <Paragraphs>316</Paragraphs>
  <Slides>26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34" baseType="lpstr">
      <vt:lpstr>맑은 고딕</vt:lpstr>
      <vt:lpstr>HY중고딕</vt:lpstr>
      <vt:lpstr>Franklin Gothic Medium</vt:lpstr>
      <vt:lpstr>HY강M</vt:lpstr>
      <vt:lpstr>HY강B</vt:lpstr>
      <vt:lpstr>Arial</vt:lpstr>
      <vt:lpstr>HY견고딕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강지희</dc:creator>
  <cp:lastModifiedBy>Registered User</cp:lastModifiedBy>
  <cp:revision>860</cp:revision>
  <cp:lastPrinted>2012-06-29T08:35:08Z</cp:lastPrinted>
  <dcterms:created xsi:type="dcterms:W3CDTF">2011-12-23T05:36:36Z</dcterms:created>
  <dcterms:modified xsi:type="dcterms:W3CDTF">2018-05-08T02:20:51Z</dcterms:modified>
</cp:coreProperties>
</file>